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EAFE"/>
    <a:srgbClr val="2563EB"/>
    <a:srgbClr val="1E293B"/>
    <a:srgbClr val="0F172A"/>
    <a:srgbClr val="0B1225"/>
    <a:srgbClr val="FFFFFF"/>
    <a:srgbClr val="68EBFB"/>
    <a:srgbClr val="1E46C2"/>
    <a:srgbClr val="1D4ED8"/>
    <a:srgbClr val="3341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7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8C5B8B-CB39-4F7E-B539-5300643CF6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E6180F4-3524-4A8A-8676-2A9467B8EC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1DAEB93-0A9D-4204-A077-0FF7462F5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3557F-CAA1-424A-B943-39FCE24D5DFC}" type="datetimeFigureOut">
              <a:rPr lang="pt-BR" smtClean="0"/>
              <a:t>17/09/2023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6F74B6F-3489-4369-91D2-4D11F0A7F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7F8ACCB-5547-4BA3-A1B7-98EB55787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35759-C3A4-49D3-AD54-BFE6AE804D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1336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5739D7-596C-465B-870E-8DCF986C7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5B5909F-999D-42E8-8AFE-97E2668D9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F220141-3A14-4034-A8EF-B5B2BFBAA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3557F-CAA1-424A-B943-39FCE24D5DFC}" type="datetimeFigureOut">
              <a:rPr lang="pt-BR" smtClean="0"/>
              <a:t>17/09/2023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21D508C-B97D-429E-AFCD-C7DEC6ECA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B5A1DA3-40C5-48CA-9833-2029B744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35759-C3A4-49D3-AD54-BFE6AE804D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0024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95BF5FE-96F7-4E08-87AF-BBC8DBF1E5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5A27C9B-4A9F-4D97-9642-AEE3458745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8FD3EE-6E97-4C9D-81AF-E2BE5AB61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3557F-CAA1-424A-B943-39FCE24D5DFC}" type="datetimeFigureOut">
              <a:rPr lang="pt-BR" smtClean="0"/>
              <a:t>17/09/2023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EA77EA5-45E6-425C-9CDF-BE2EE8C62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10740A-A30B-40A7-AF4D-471E0EBF3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35759-C3A4-49D3-AD54-BFE6AE804D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9899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7D741E-83B3-427C-97DA-7DE05CED9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087F05-EC3F-4C55-9964-F179C5E8D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7FA0ABA-77EC-4101-8D2B-7EFE1D564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3557F-CAA1-424A-B943-39FCE24D5DFC}" type="datetimeFigureOut">
              <a:rPr lang="pt-BR" smtClean="0"/>
              <a:t>17/09/2023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6AA08F-A45A-46FE-AE18-6FDED8925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390A88B-D9A7-43C6-9F36-79B01260A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35759-C3A4-49D3-AD54-BFE6AE804D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2385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B69166-4FEA-49A5-A483-F34524CC5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8F3CB6F-45EB-4011-92A8-AA90D851C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DFE452-5C75-437E-8C10-3A6BDBDB7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3557F-CAA1-424A-B943-39FCE24D5DFC}" type="datetimeFigureOut">
              <a:rPr lang="pt-BR" smtClean="0"/>
              <a:t>17/09/2023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B89FEBF-33F4-41EE-9D1F-2732895DA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F3536A6-21A9-4D87-8B27-95D94AE3B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35759-C3A4-49D3-AD54-BFE6AE804D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658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12EC0C-E63A-41E6-9F8D-ABAFE2EEB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C0EC53-64FC-44D2-AD68-803FCD4FDB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84B88AF-D2A0-4D77-B843-71AD47234D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578E06F-9D05-45EF-9696-D43E423C4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3557F-CAA1-424A-B943-39FCE24D5DFC}" type="datetimeFigureOut">
              <a:rPr lang="pt-BR" smtClean="0"/>
              <a:t>17/09/2023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4476CD8-71D8-43D8-86B0-722FEEAC4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4C3A9F2-25FF-46D7-B6EE-BB88545B5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35759-C3A4-49D3-AD54-BFE6AE804D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590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96B99B-1A0D-4851-B0B3-575179755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138CDBD-C4A1-4A4A-9F60-C629B37EE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232736C-6749-49B9-A2C9-5E54D470D4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6DFC2EE-4ABC-43EF-83E4-19A1ADE7E4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E1124A9-264B-4D64-A7A9-FEA8319D46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8046075-9470-4DFB-87AE-4DDBB3B9C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3557F-CAA1-424A-B943-39FCE24D5DFC}" type="datetimeFigureOut">
              <a:rPr lang="pt-BR" smtClean="0"/>
              <a:t>17/09/2023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8BB4CBD-9B73-48F7-A0A3-C9C7DB107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90D4FB4-5F98-4CF9-A403-AB66EC8AF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35759-C3A4-49D3-AD54-BFE6AE804D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6658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8D3FCE-9F02-4ECB-BA82-D9E6DD907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9319C95-FA2F-44F6-8551-F6882E79A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3557F-CAA1-424A-B943-39FCE24D5DFC}" type="datetimeFigureOut">
              <a:rPr lang="pt-BR" smtClean="0"/>
              <a:t>17/09/2023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8B773FD-654D-4D69-901A-57C8A3028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CAB3D3D-F7A6-4E49-A352-17FCBB379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35759-C3A4-49D3-AD54-BFE6AE804D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7721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0E734CA-A652-48E2-96BA-5AA248065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3557F-CAA1-424A-B943-39FCE24D5DFC}" type="datetimeFigureOut">
              <a:rPr lang="pt-BR" smtClean="0"/>
              <a:t>17/09/2023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5057038-2003-4FC1-9AE2-45F70730A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E111336-0D29-42BD-AC0D-4702FE7A0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35759-C3A4-49D3-AD54-BFE6AE804D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3508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AFBDB7-3473-4FC2-A185-A8B637EB3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16A62B-EEF1-4013-A8F8-CF54B3513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AECD5F9-72EF-47E9-8D8D-39266A741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E78F059-1856-4558-855B-C4BFF64D5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3557F-CAA1-424A-B943-39FCE24D5DFC}" type="datetimeFigureOut">
              <a:rPr lang="pt-BR" smtClean="0"/>
              <a:t>17/09/2023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726E3DF-4BBE-4E62-93F6-90E6C19C7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50222D8-CBF3-4733-8E28-B816487D8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35759-C3A4-49D3-AD54-BFE6AE804D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2030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04F43B-9385-42DD-B131-275054F0B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861C850-0B8F-45F8-BEAA-256830A71E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721423F-B4EC-4C2C-8ADE-B9AC35A1EC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F6B780C-5983-423D-9261-513129204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3557F-CAA1-424A-B943-39FCE24D5DFC}" type="datetimeFigureOut">
              <a:rPr lang="pt-BR" smtClean="0"/>
              <a:t>17/09/2023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0AF23DF-B4C6-43DA-829A-036C14EA1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E613EA9-0479-4CD6-A044-587B30266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35759-C3A4-49D3-AD54-BFE6AE804D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3096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550DB25-13B3-440C-8BB9-DA9C83E5C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93E2360-B39A-4119-9A01-78990DAE7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E148B81-335D-450D-AED5-2FD22645F8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73557F-CAA1-424A-B943-39FCE24D5DFC}" type="datetimeFigureOut">
              <a:rPr lang="pt-BR" smtClean="0"/>
              <a:t>17/09/2023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C429CF-987F-436E-B661-41A010AEFE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8474205-37CE-4CF9-9D64-D4691ACF3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35759-C3A4-49D3-AD54-BFE6AE804D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0194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F235B6D-C89F-4BAF-90B2-2A52B799A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025"/>
            <a:ext cx="12192000" cy="6179949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8E0943BC-6937-411B-AF6C-7D31339270FB}"/>
              </a:ext>
            </a:extLst>
          </p:cNvPr>
          <p:cNvSpPr/>
          <p:nvPr/>
        </p:nvSpPr>
        <p:spPr>
          <a:xfrm>
            <a:off x="8841996" y="419449"/>
            <a:ext cx="2197916" cy="310393"/>
          </a:xfrm>
          <a:prstGeom prst="rect">
            <a:avLst/>
          </a:prstGeom>
          <a:solidFill>
            <a:srgbClr val="1C3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8AAB475-8E55-490C-B914-94115F68ED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5" b="32757"/>
          <a:stretch/>
        </p:blipFill>
        <p:spPr>
          <a:xfrm>
            <a:off x="0" y="6518975"/>
            <a:ext cx="12192000" cy="362651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330FB9D-4E75-4932-8F00-23264C1CA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30761"/>
            <a:ext cx="12192000" cy="381400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FA0F159-4B47-404E-89DC-A14AA157C5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544767"/>
            <a:ext cx="12192000" cy="411961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3BAF539-A4DB-4C8B-9DCA-B71FD972A9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104249"/>
            <a:ext cx="12192000" cy="4019058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06BA1824-7B97-7F5D-9FC6-25D48AF8138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385"/>
          <a:stretch/>
        </p:blipFill>
        <p:spPr>
          <a:xfrm>
            <a:off x="758187" y="377124"/>
            <a:ext cx="1773840" cy="647319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0C3DE193-E838-1B85-28C3-C1F63096E873}"/>
              </a:ext>
            </a:extLst>
          </p:cNvPr>
          <p:cNvSpPr txBox="1"/>
          <p:nvPr/>
        </p:nvSpPr>
        <p:spPr>
          <a:xfrm>
            <a:off x="1850959" y="2211953"/>
            <a:ext cx="3378682" cy="523220"/>
          </a:xfrm>
          <a:prstGeom prst="rect">
            <a:avLst/>
          </a:prstGeom>
          <a:solidFill>
            <a:srgbClr val="1A2D68"/>
          </a:solidFill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93C5FD"/>
                </a:solidFill>
              </a:rPr>
              <a:t>Engenharia Avançada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ABA80EF1-CAD8-83A9-FFFC-50DCABDD227A}"/>
              </a:ext>
            </a:extLst>
          </p:cNvPr>
          <p:cNvSpPr txBox="1"/>
          <p:nvPr/>
        </p:nvSpPr>
        <p:spPr>
          <a:xfrm>
            <a:off x="1850960" y="2673783"/>
            <a:ext cx="3378682" cy="954107"/>
          </a:xfrm>
          <a:prstGeom prst="rect">
            <a:avLst/>
          </a:prstGeom>
          <a:solidFill>
            <a:srgbClr val="1B2F6E"/>
          </a:solidFill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para o sucesso do seu negócio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D1FD74B6-4730-3FE4-75DD-E86274FF195B}"/>
              </a:ext>
            </a:extLst>
          </p:cNvPr>
          <p:cNvSpPr txBox="1"/>
          <p:nvPr/>
        </p:nvSpPr>
        <p:spPr>
          <a:xfrm>
            <a:off x="1850959" y="3724041"/>
            <a:ext cx="3378682" cy="400110"/>
          </a:xfrm>
          <a:prstGeom prst="rect">
            <a:avLst/>
          </a:prstGeom>
          <a:solidFill>
            <a:srgbClr val="1B2F6E"/>
          </a:solidFill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</a:rPr>
              <a:t>Transforme Desafios em Oportunidades com Engenharia de Precisão para Todas as Necessidades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E21398F3-51B4-D717-8227-A783FA0CACF6}"/>
              </a:ext>
            </a:extLst>
          </p:cNvPr>
          <p:cNvSpPr txBox="1"/>
          <p:nvPr/>
        </p:nvSpPr>
        <p:spPr>
          <a:xfrm>
            <a:off x="2389658" y="14241039"/>
            <a:ext cx="3500602" cy="830997"/>
          </a:xfrm>
          <a:prstGeom prst="rect">
            <a:avLst/>
          </a:prstGeom>
          <a:solidFill>
            <a:srgbClr val="DBEAFE"/>
          </a:solidFill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334155"/>
                </a:solidFill>
              </a:rPr>
              <a:t>Engenharia de Precisão e Inovação </a:t>
            </a:r>
            <a:r>
              <a:rPr lang="pt-BR" sz="2400" b="1" dirty="0">
                <a:solidFill>
                  <a:srgbClr val="2563EB"/>
                </a:solidFill>
              </a:rPr>
              <a:t>Estratégica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46615108-2AD3-D091-D9D4-319B92C306B6}"/>
              </a:ext>
            </a:extLst>
          </p:cNvPr>
          <p:cNvSpPr txBox="1"/>
          <p:nvPr/>
        </p:nvSpPr>
        <p:spPr>
          <a:xfrm>
            <a:off x="2389658" y="15062232"/>
            <a:ext cx="3500602" cy="369332"/>
          </a:xfrm>
          <a:prstGeom prst="rect">
            <a:avLst/>
          </a:prstGeom>
          <a:solidFill>
            <a:srgbClr val="DBEAFE"/>
          </a:solidFill>
        </p:spPr>
        <p:txBody>
          <a:bodyPr wrap="square" rtlCol="0">
            <a:spAutoFit/>
          </a:bodyPr>
          <a:lstStyle/>
          <a:p>
            <a:r>
              <a:rPr lang="pt-BR" sz="900" b="0" i="0" dirty="0">
                <a:solidFill>
                  <a:srgbClr val="374151"/>
                </a:solidFill>
                <a:effectLst/>
                <a:latin typeface="Söhne"/>
              </a:rPr>
              <a:t>Maximize o Desempenho da Sua Empresa com Técnicas de Engenharia e Tecnologias Avançadas. Informe seus Dados no Formulário ao Lado</a:t>
            </a:r>
            <a:endParaRPr lang="pt-BR" sz="900" b="1" dirty="0">
              <a:solidFill>
                <a:srgbClr val="2563EB"/>
              </a:solidFill>
            </a:endParaRPr>
          </a:p>
        </p:txBody>
      </p:sp>
      <p:pic>
        <p:nvPicPr>
          <p:cNvPr id="47" name="Imagem 46">
            <a:extLst>
              <a:ext uri="{FF2B5EF4-FFF2-40B4-BE49-F238E27FC236}">
                <a16:creationId xmlns:a16="http://schemas.microsoft.com/office/drawing/2014/main" id="{0912C820-E06D-8957-5F30-49F58D76F5F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385"/>
          <a:stretch/>
        </p:blipFill>
        <p:spPr>
          <a:xfrm>
            <a:off x="2366119" y="17769310"/>
            <a:ext cx="1773840" cy="647319"/>
          </a:xfrm>
          <a:prstGeom prst="rect">
            <a:avLst/>
          </a:prstGeom>
        </p:spPr>
      </p:pic>
      <p:pic>
        <p:nvPicPr>
          <p:cNvPr id="2050" name="Picture 2" descr="Pin on Animation &amp; Gif">
            <a:extLst>
              <a:ext uri="{FF2B5EF4-FFF2-40B4-BE49-F238E27FC236}">
                <a16:creationId xmlns:a16="http://schemas.microsoft.com/office/drawing/2014/main" id="{25571A00-376F-362E-643F-C7AD397D1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160" y="847575"/>
            <a:ext cx="6784608" cy="508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4F36A962-7C08-B72A-5D38-6C7134F0C3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4334" y="1240486"/>
            <a:ext cx="2571434" cy="471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94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0657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1245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6986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3983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0883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548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0915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7319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9075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386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F773519-FBD8-42BE-A57A-9ACBF7B0A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69B622E9-A5B1-4F8B-B10A-8D6309999C77}"/>
              </a:ext>
            </a:extLst>
          </p:cNvPr>
          <p:cNvSpPr/>
          <p:nvPr/>
        </p:nvSpPr>
        <p:spPr>
          <a:xfrm>
            <a:off x="2100263" y="1183317"/>
            <a:ext cx="1514475" cy="261610"/>
          </a:xfrm>
          <a:prstGeom prst="rect">
            <a:avLst/>
          </a:prstGeom>
          <a:solidFill>
            <a:srgbClr val="F8F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0DD7552-7683-45EC-BA73-84E4995E77F7}"/>
              </a:ext>
            </a:extLst>
          </p:cNvPr>
          <p:cNvSpPr txBox="1"/>
          <p:nvPr/>
        </p:nvSpPr>
        <p:spPr>
          <a:xfrm>
            <a:off x="2136709" y="1248720"/>
            <a:ext cx="830677" cy="230832"/>
          </a:xfrm>
          <a:prstGeom prst="rect">
            <a:avLst/>
          </a:prstGeom>
          <a:solidFill>
            <a:srgbClr val="F8FAFC"/>
          </a:solidFill>
        </p:spPr>
        <p:txBody>
          <a:bodyPr wrap="none" rtlCol="0">
            <a:spAutoFit/>
          </a:bodyPr>
          <a:lstStyle/>
          <a:p>
            <a:r>
              <a:rPr lang="pt-BR" sz="900" b="1" dirty="0">
                <a:solidFill>
                  <a:srgbClr val="2C3DAA"/>
                </a:solidFill>
              </a:rPr>
              <a:t>ENGENHARIA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762FF77E-9113-4DCC-8731-5A0B039F1C48}"/>
              </a:ext>
            </a:extLst>
          </p:cNvPr>
          <p:cNvGrpSpPr/>
          <p:nvPr/>
        </p:nvGrpSpPr>
        <p:grpSpPr>
          <a:xfrm>
            <a:off x="2386191" y="1672581"/>
            <a:ext cx="2052459" cy="545931"/>
            <a:chOff x="2386191" y="1672581"/>
            <a:chExt cx="2052459" cy="545931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B9390FF6-1595-4033-9B63-D210DCBABE77}"/>
                </a:ext>
              </a:extLst>
            </p:cNvPr>
            <p:cNvSpPr/>
            <p:nvPr/>
          </p:nvSpPr>
          <p:spPr>
            <a:xfrm>
              <a:off x="2428875" y="1672581"/>
              <a:ext cx="2009775" cy="545931"/>
            </a:xfrm>
            <a:prstGeom prst="rect">
              <a:avLst/>
            </a:prstGeom>
            <a:solidFill>
              <a:srgbClr val="F8FA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E9B68879-FCF4-4345-BD68-95416A31BBF2}"/>
                </a:ext>
              </a:extLst>
            </p:cNvPr>
            <p:cNvSpPr txBox="1"/>
            <p:nvPr/>
          </p:nvSpPr>
          <p:spPr>
            <a:xfrm>
              <a:off x="2386191" y="1672582"/>
              <a:ext cx="126188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>
                  <a:solidFill>
                    <a:srgbClr val="384454"/>
                  </a:solidFill>
                </a:rPr>
                <a:t>Engenharia Reversa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D842BE09-0444-4498-920D-B62A719C1C1B}"/>
                </a:ext>
              </a:extLst>
            </p:cNvPr>
            <p:cNvSpPr txBox="1"/>
            <p:nvPr/>
          </p:nvSpPr>
          <p:spPr>
            <a:xfrm>
              <a:off x="2389099" y="1849181"/>
              <a:ext cx="20495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dirty="0">
                  <a:solidFill>
                    <a:srgbClr val="777C89"/>
                  </a:solidFill>
                </a:rPr>
                <a:t>Analise sistemas e explore tecnologias </a:t>
              </a: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0B3ECE2-B4CA-4C25-8B20-FBD8A3039F9A}"/>
              </a:ext>
            </a:extLst>
          </p:cNvPr>
          <p:cNvGrpSpPr/>
          <p:nvPr/>
        </p:nvGrpSpPr>
        <p:grpSpPr>
          <a:xfrm>
            <a:off x="2386191" y="2355278"/>
            <a:ext cx="2637866" cy="684431"/>
            <a:chOff x="2386191" y="1672581"/>
            <a:chExt cx="2637866" cy="684431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7975B234-E907-4186-80AB-3152EA14A2B4}"/>
                </a:ext>
              </a:extLst>
            </p:cNvPr>
            <p:cNvSpPr/>
            <p:nvPr/>
          </p:nvSpPr>
          <p:spPr>
            <a:xfrm>
              <a:off x="2428875" y="1672581"/>
              <a:ext cx="2009775" cy="545931"/>
            </a:xfrm>
            <a:prstGeom prst="rect">
              <a:avLst/>
            </a:prstGeom>
            <a:solidFill>
              <a:srgbClr val="F8FA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FC54447E-74D6-4D2E-969E-165E20B98F75}"/>
                </a:ext>
              </a:extLst>
            </p:cNvPr>
            <p:cNvSpPr txBox="1"/>
            <p:nvPr/>
          </p:nvSpPr>
          <p:spPr>
            <a:xfrm>
              <a:off x="2386191" y="1672582"/>
              <a:ext cx="187904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>
                  <a:solidFill>
                    <a:srgbClr val="384454"/>
                  </a:solidFill>
                </a:rPr>
                <a:t>Desenvolvimento de Processos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B589F542-F8EB-4DDE-BC3A-39EAD3EBA43A}"/>
                </a:ext>
              </a:extLst>
            </p:cNvPr>
            <p:cNvSpPr txBox="1"/>
            <p:nvPr/>
          </p:nvSpPr>
          <p:spPr>
            <a:xfrm>
              <a:off x="2389099" y="1849181"/>
              <a:ext cx="2634958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dirty="0">
                  <a:solidFill>
                    <a:srgbClr val="777C89"/>
                  </a:solidFill>
                </a:rPr>
                <a:t>Otimize Seus Processos de Corte, Dobra, Solda e Usinagem CNC/</a:t>
              </a:r>
              <a:r>
                <a:rPr lang="pt-BR" sz="900" dirty="0" err="1">
                  <a:solidFill>
                    <a:srgbClr val="777C89"/>
                  </a:solidFill>
                </a:rPr>
                <a:t>Renishaw</a:t>
              </a:r>
              <a:r>
                <a:rPr lang="pt-BR" sz="900" dirty="0">
                  <a:solidFill>
                    <a:srgbClr val="777C89"/>
                  </a:solidFill>
                </a:rPr>
                <a:t> com Parametrização Precisa</a:t>
              </a:r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E48E6C94-AFEC-4BCD-B718-0BD07714C3FB}"/>
              </a:ext>
            </a:extLst>
          </p:cNvPr>
          <p:cNvGrpSpPr/>
          <p:nvPr/>
        </p:nvGrpSpPr>
        <p:grpSpPr>
          <a:xfrm>
            <a:off x="2386191" y="2995786"/>
            <a:ext cx="2052459" cy="545932"/>
            <a:chOff x="2386191" y="1672581"/>
            <a:chExt cx="2052459" cy="545932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01E6DDF7-8010-4093-9CAE-5762FE068D6A}"/>
                </a:ext>
              </a:extLst>
            </p:cNvPr>
            <p:cNvSpPr/>
            <p:nvPr/>
          </p:nvSpPr>
          <p:spPr>
            <a:xfrm>
              <a:off x="2428875" y="1672581"/>
              <a:ext cx="2009775" cy="545931"/>
            </a:xfrm>
            <a:prstGeom prst="rect">
              <a:avLst/>
            </a:prstGeom>
            <a:solidFill>
              <a:srgbClr val="F8FA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A9E136A7-74F6-44E6-97AF-B4CBAFCCBA13}"/>
                </a:ext>
              </a:extLst>
            </p:cNvPr>
            <p:cNvSpPr txBox="1"/>
            <p:nvPr/>
          </p:nvSpPr>
          <p:spPr>
            <a:xfrm>
              <a:off x="2386191" y="1672582"/>
              <a:ext cx="93326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>
                  <a:solidFill>
                    <a:srgbClr val="384454"/>
                  </a:solidFill>
                </a:rPr>
                <a:t>Impressão 3D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64F1C6C4-87BF-4AFD-B291-30AE5B409AB3}"/>
                </a:ext>
              </a:extLst>
            </p:cNvPr>
            <p:cNvSpPr txBox="1"/>
            <p:nvPr/>
          </p:nvSpPr>
          <p:spPr>
            <a:xfrm>
              <a:off x="2389099" y="1849181"/>
              <a:ext cx="20495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dirty="0">
                  <a:solidFill>
                    <a:srgbClr val="777C89"/>
                  </a:solidFill>
                </a:rPr>
                <a:t>Transforme Ideias em Realidade com Precisão e Eficiência</a:t>
              </a: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B8496B16-5A50-463A-9556-6B9B96540330}"/>
              </a:ext>
            </a:extLst>
          </p:cNvPr>
          <p:cNvGrpSpPr/>
          <p:nvPr/>
        </p:nvGrpSpPr>
        <p:grpSpPr>
          <a:xfrm>
            <a:off x="5142091" y="1672581"/>
            <a:ext cx="2052459" cy="545932"/>
            <a:chOff x="2386191" y="1672581"/>
            <a:chExt cx="2052459" cy="545932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F81DC3A7-7A3F-41FD-976A-D7948FEA9513}"/>
                </a:ext>
              </a:extLst>
            </p:cNvPr>
            <p:cNvSpPr/>
            <p:nvPr/>
          </p:nvSpPr>
          <p:spPr>
            <a:xfrm>
              <a:off x="2428875" y="1672581"/>
              <a:ext cx="2009775" cy="545931"/>
            </a:xfrm>
            <a:prstGeom prst="rect">
              <a:avLst/>
            </a:prstGeom>
            <a:solidFill>
              <a:srgbClr val="F8FA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A9782B17-2F09-4BC4-B238-11DF59C58D71}"/>
                </a:ext>
              </a:extLst>
            </p:cNvPr>
            <p:cNvSpPr txBox="1"/>
            <p:nvPr/>
          </p:nvSpPr>
          <p:spPr>
            <a:xfrm>
              <a:off x="2386191" y="1672582"/>
              <a:ext cx="124745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>
                  <a:solidFill>
                    <a:srgbClr val="384454"/>
                  </a:solidFill>
                </a:rPr>
                <a:t>Ensaios Destrutivos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DB94D7F8-2F04-4E41-941E-7C037900CF4A}"/>
                </a:ext>
              </a:extLst>
            </p:cNvPr>
            <p:cNvSpPr txBox="1"/>
            <p:nvPr/>
          </p:nvSpPr>
          <p:spPr>
            <a:xfrm>
              <a:off x="2389099" y="1849181"/>
              <a:ext cx="20495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dirty="0">
                  <a:solidFill>
                    <a:srgbClr val="777C89"/>
                  </a:solidFill>
                </a:rPr>
                <a:t>Revelando a Integridade dos Materiais com Precisão e Confiança</a:t>
              </a: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226EA599-6045-48E9-AF18-48F901C7C293}"/>
              </a:ext>
            </a:extLst>
          </p:cNvPr>
          <p:cNvGrpSpPr/>
          <p:nvPr/>
        </p:nvGrpSpPr>
        <p:grpSpPr>
          <a:xfrm>
            <a:off x="5142091" y="2355278"/>
            <a:ext cx="2052459" cy="545932"/>
            <a:chOff x="2386191" y="1672581"/>
            <a:chExt cx="2052459" cy="545932"/>
          </a:xfrm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A35DCD28-806D-404E-AEA5-CBDD6A2D2B7C}"/>
                </a:ext>
              </a:extLst>
            </p:cNvPr>
            <p:cNvSpPr/>
            <p:nvPr/>
          </p:nvSpPr>
          <p:spPr>
            <a:xfrm>
              <a:off x="2428875" y="1672581"/>
              <a:ext cx="2009775" cy="545931"/>
            </a:xfrm>
            <a:prstGeom prst="rect">
              <a:avLst/>
            </a:prstGeom>
            <a:solidFill>
              <a:srgbClr val="F8FA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E48CEE66-D688-49AC-B78F-FEBD670E6A91}"/>
                </a:ext>
              </a:extLst>
            </p:cNvPr>
            <p:cNvSpPr txBox="1"/>
            <p:nvPr/>
          </p:nvSpPr>
          <p:spPr>
            <a:xfrm>
              <a:off x="2386191" y="1672582"/>
              <a:ext cx="151035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>
                  <a:solidFill>
                    <a:srgbClr val="384454"/>
                  </a:solidFill>
                </a:rPr>
                <a:t>Ensaios Não-Destrutivos</a:t>
              </a: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0C95A960-26AB-4DA9-99F1-BBCA2B276931}"/>
                </a:ext>
              </a:extLst>
            </p:cNvPr>
            <p:cNvSpPr txBox="1"/>
            <p:nvPr/>
          </p:nvSpPr>
          <p:spPr>
            <a:xfrm>
              <a:off x="2389099" y="1849181"/>
              <a:ext cx="20495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dirty="0">
                  <a:solidFill>
                    <a:srgbClr val="777C89"/>
                  </a:solidFill>
                </a:rPr>
                <a:t>Garantindo Qualidade e Integridade Sem Comprometer a Estrutura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C4A6A11E-822E-4F1B-A923-18875051A588}"/>
              </a:ext>
            </a:extLst>
          </p:cNvPr>
          <p:cNvGrpSpPr/>
          <p:nvPr/>
        </p:nvGrpSpPr>
        <p:grpSpPr>
          <a:xfrm>
            <a:off x="5142091" y="2995786"/>
            <a:ext cx="2052459" cy="545932"/>
            <a:chOff x="2386191" y="1672581"/>
            <a:chExt cx="2052459" cy="545932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BCD5A013-752F-4F47-B420-BBC47753867D}"/>
                </a:ext>
              </a:extLst>
            </p:cNvPr>
            <p:cNvSpPr/>
            <p:nvPr/>
          </p:nvSpPr>
          <p:spPr>
            <a:xfrm>
              <a:off x="2428875" y="1672581"/>
              <a:ext cx="2009775" cy="545931"/>
            </a:xfrm>
            <a:prstGeom prst="rect">
              <a:avLst/>
            </a:prstGeom>
            <a:solidFill>
              <a:srgbClr val="F8FA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3D09FDE7-D3D9-414E-B721-E14E2079DEEB}"/>
                </a:ext>
              </a:extLst>
            </p:cNvPr>
            <p:cNvSpPr txBox="1"/>
            <p:nvPr/>
          </p:nvSpPr>
          <p:spPr>
            <a:xfrm>
              <a:off x="2386191" y="1672582"/>
              <a:ext cx="100059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>
                  <a:solidFill>
                    <a:srgbClr val="384454"/>
                  </a:solidFill>
                </a:rPr>
                <a:t>Ensaios Visuais</a:t>
              </a:r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D4AC0A50-4B7C-449F-B3DA-16F695911D5F}"/>
                </a:ext>
              </a:extLst>
            </p:cNvPr>
            <p:cNvSpPr txBox="1"/>
            <p:nvPr/>
          </p:nvSpPr>
          <p:spPr>
            <a:xfrm>
              <a:off x="2389099" y="1849181"/>
              <a:ext cx="20495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dirty="0">
                  <a:solidFill>
                    <a:srgbClr val="777C89"/>
                  </a:solidFill>
                </a:rPr>
                <a:t>Revelando Detalhes e Defeitos com Precisão e Clareza</a:t>
              </a: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5B0ECC70-B0E0-4905-AF5E-991326B08A9C}"/>
              </a:ext>
            </a:extLst>
          </p:cNvPr>
          <p:cNvGrpSpPr/>
          <p:nvPr/>
        </p:nvGrpSpPr>
        <p:grpSpPr>
          <a:xfrm>
            <a:off x="7910691" y="1672581"/>
            <a:ext cx="2223909" cy="545932"/>
            <a:chOff x="2386191" y="1672581"/>
            <a:chExt cx="2223909" cy="545932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4E897731-32BD-4772-AE51-091823E51598}"/>
                </a:ext>
              </a:extLst>
            </p:cNvPr>
            <p:cNvSpPr/>
            <p:nvPr/>
          </p:nvSpPr>
          <p:spPr>
            <a:xfrm>
              <a:off x="2428875" y="1672581"/>
              <a:ext cx="2009775" cy="545931"/>
            </a:xfrm>
            <a:prstGeom prst="rect">
              <a:avLst/>
            </a:prstGeom>
            <a:solidFill>
              <a:srgbClr val="F8FA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E4F4CB93-6317-4364-AB6D-5AB688D49B84}"/>
                </a:ext>
              </a:extLst>
            </p:cNvPr>
            <p:cNvSpPr txBox="1"/>
            <p:nvPr/>
          </p:nvSpPr>
          <p:spPr>
            <a:xfrm>
              <a:off x="2386191" y="1672582"/>
              <a:ext cx="188545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>
                  <a:solidFill>
                    <a:srgbClr val="384454"/>
                  </a:solidFill>
                </a:rPr>
                <a:t>Desenvolvimento de Softwares</a:t>
              </a:r>
            </a:p>
          </p:txBody>
        </p: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CDD4FED4-9FD8-440E-A103-E63689F2DE56}"/>
                </a:ext>
              </a:extLst>
            </p:cNvPr>
            <p:cNvSpPr txBox="1"/>
            <p:nvPr/>
          </p:nvSpPr>
          <p:spPr>
            <a:xfrm>
              <a:off x="2389099" y="1849181"/>
              <a:ext cx="22210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dirty="0">
                  <a:solidFill>
                    <a:srgbClr val="777C89"/>
                  </a:solidFill>
                </a:rPr>
                <a:t>Automatizando Tarefas e Impulsionando a Produtividade com Excelência</a:t>
              </a:r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FB6289D5-D29C-4B81-9BD6-C8E73523731D}"/>
              </a:ext>
            </a:extLst>
          </p:cNvPr>
          <p:cNvGrpSpPr/>
          <p:nvPr/>
        </p:nvGrpSpPr>
        <p:grpSpPr>
          <a:xfrm>
            <a:off x="7910691" y="2355278"/>
            <a:ext cx="2223909" cy="545931"/>
            <a:chOff x="2386191" y="1672581"/>
            <a:chExt cx="2223909" cy="545931"/>
          </a:xfrm>
        </p:grpSpPr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3695039C-A5EA-4EA2-8606-C8B81EC28ECB}"/>
                </a:ext>
              </a:extLst>
            </p:cNvPr>
            <p:cNvSpPr/>
            <p:nvPr/>
          </p:nvSpPr>
          <p:spPr>
            <a:xfrm>
              <a:off x="2428875" y="1672581"/>
              <a:ext cx="2009775" cy="545931"/>
            </a:xfrm>
            <a:prstGeom prst="rect">
              <a:avLst/>
            </a:prstGeom>
            <a:solidFill>
              <a:srgbClr val="F8FA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375056B4-3260-47D9-B0FC-18C47626C1D5}"/>
                </a:ext>
              </a:extLst>
            </p:cNvPr>
            <p:cNvSpPr txBox="1"/>
            <p:nvPr/>
          </p:nvSpPr>
          <p:spPr>
            <a:xfrm>
              <a:off x="2386191" y="1672582"/>
              <a:ext cx="73289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>
                  <a:solidFill>
                    <a:srgbClr val="384454"/>
                  </a:solidFill>
                </a:rPr>
                <a:t>Eletrônica</a:t>
              </a:r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EAEE20B4-9DD6-4841-936C-C6FB1C091595}"/>
                </a:ext>
              </a:extLst>
            </p:cNvPr>
            <p:cNvSpPr txBox="1"/>
            <p:nvPr/>
          </p:nvSpPr>
          <p:spPr>
            <a:xfrm>
              <a:off x="2389099" y="1849181"/>
              <a:ext cx="222100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dirty="0">
                  <a:solidFill>
                    <a:srgbClr val="777C89"/>
                  </a:solidFill>
                </a:rPr>
                <a:t>Criando Soluções Inovadoras e Eficientes</a:t>
              </a:r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04966795-4230-4366-8CEF-C82E820AC3A2}"/>
              </a:ext>
            </a:extLst>
          </p:cNvPr>
          <p:cNvGrpSpPr/>
          <p:nvPr/>
        </p:nvGrpSpPr>
        <p:grpSpPr>
          <a:xfrm>
            <a:off x="7910691" y="2995786"/>
            <a:ext cx="2538234" cy="545931"/>
            <a:chOff x="2386191" y="1672581"/>
            <a:chExt cx="2538234" cy="545931"/>
          </a:xfrm>
        </p:grpSpPr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148659F4-7D08-43A1-B6AC-AC5A88DE8562}"/>
                </a:ext>
              </a:extLst>
            </p:cNvPr>
            <p:cNvSpPr/>
            <p:nvPr/>
          </p:nvSpPr>
          <p:spPr>
            <a:xfrm>
              <a:off x="2428875" y="1672581"/>
              <a:ext cx="2009775" cy="545931"/>
            </a:xfrm>
            <a:prstGeom prst="rect">
              <a:avLst/>
            </a:prstGeom>
            <a:solidFill>
              <a:srgbClr val="F8FA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ADA2267F-0CFE-42AF-B4AC-71A90CACBE77}"/>
                </a:ext>
              </a:extLst>
            </p:cNvPr>
            <p:cNvSpPr txBox="1"/>
            <p:nvPr/>
          </p:nvSpPr>
          <p:spPr>
            <a:xfrm>
              <a:off x="2386191" y="1672582"/>
              <a:ext cx="94288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>
                  <a:solidFill>
                    <a:srgbClr val="384454"/>
                  </a:solidFill>
                </a:rPr>
                <a:t>Treinamentos</a:t>
              </a:r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1C8BED8D-FCE0-47BA-927A-3149DFE18BF5}"/>
                </a:ext>
              </a:extLst>
            </p:cNvPr>
            <p:cNvSpPr txBox="1"/>
            <p:nvPr/>
          </p:nvSpPr>
          <p:spPr>
            <a:xfrm>
              <a:off x="2389099" y="1849181"/>
              <a:ext cx="25353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dirty="0">
                  <a:solidFill>
                    <a:srgbClr val="777C89"/>
                  </a:solidFill>
                </a:rPr>
                <a:t>Elevando sua Experiência e Eficiência na Indústria</a:t>
              </a: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7BD1B013-1A5E-565D-C7CF-611B5B2A993C}"/>
              </a:ext>
            </a:extLst>
          </p:cNvPr>
          <p:cNvSpPr txBox="1"/>
          <p:nvPr/>
        </p:nvSpPr>
        <p:spPr>
          <a:xfrm>
            <a:off x="4884324" y="1233480"/>
            <a:ext cx="1333596" cy="230832"/>
          </a:xfrm>
          <a:prstGeom prst="rect">
            <a:avLst/>
          </a:prstGeom>
          <a:solidFill>
            <a:srgbClr val="F8FAFC"/>
          </a:solidFill>
        </p:spPr>
        <p:txBody>
          <a:bodyPr wrap="square" rtlCol="0">
            <a:spAutoFit/>
          </a:bodyPr>
          <a:lstStyle/>
          <a:p>
            <a:r>
              <a:rPr lang="pt-BR" sz="900" b="1" dirty="0">
                <a:solidFill>
                  <a:srgbClr val="2C3DAA"/>
                </a:solidFill>
              </a:rPr>
              <a:t>INSPEÇÕES E ENSAIOS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AA2CE2C-1600-B36D-B0E7-3A1DD408A3DF}"/>
              </a:ext>
            </a:extLst>
          </p:cNvPr>
          <p:cNvSpPr txBox="1"/>
          <p:nvPr/>
        </p:nvSpPr>
        <p:spPr>
          <a:xfrm>
            <a:off x="7560246" y="1233480"/>
            <a:ext cx="2402904" cy="230832"/>
          </a:xfrm>
          <a:prstGeom prst="rect">
            <a:avLst/>
          </a:prstGeom>
          <a:solidFill>
            <a:srgbClr val="F8FAFC"/>
          </a:solidFill>
        </p:spPr>
        <p:txBody>
          <a:bodyPr wrap="square" rtlCol="0">
            <a:spAutoFit/>
          </a:bodyPr>
          <a:lstStyle/>
          <a:p>
            <a:r>
              <a:rPr lang="pt-BR" sz="900" b="1" dirty="0">
                <a:solidFill>
                  <a:srgbClr val="2C3DAA"/>
                </a:solidFill>
              </a:rPr>
              <a:t>SOFTWARES, ELETRÔNICA E TREINAMENTOS</a:t>
            </a:r>
          </a:p>
        </p:txBody>
      </p:sp>
      <p:pic>
        <p:nvPicPr>
          <p:cNvPr id="52" name="Imagem 51">
            <a:extLst>
              <a:ext uri="{FF2B5EF4-FFF2-40B4-BE49-F238E27FC236}">
                <a16:creationId xmlns:a16="http://schemas.microsoft.com/office/drawing/2014/main" id="{B533B2BB-9839-BB2D-20D8-5F8C3222C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541165"/>
            <a:ext cx="1133475" cy="43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04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2702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4337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8148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6CE9D32-0F56-44E6-B9BA-A97183FB7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90E8959-79E3-6EBD-6DB9-7B52B8C4E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541165"/>
            <a:ext cx="1133475" cy="439152"/>
          </a:xfrm>
          <a:prstGeom prst="rect">
            <a:avLst/>
          </a:prstGeom>
        </p:spPr>
      </p:pic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1C3B898-1FBF-997C-F9B8-AFB8E1D68D5C}"/>
              </a:ext>
            </a:extLst>
          </p:cNvPr>
          <p:cNvGrpSpPr/>
          <p:nvPr/>
        </p:nvGrpSpPr>
        <p:grpSpPr>
          <a:xfrm>
            <a:off x="8520291" y="1559865"/>
            <a:ext cx="2052459" cy="732069"/>
            <a:chOff x="2386191" y="1672581"/>
            <a:chExt cx="2052459" cy="545931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DA0ED8FE-91C0-2D87-AF97-935C6E72FFFE}"/>
                </a:ext>
              </a:extLst>
            </p:cNvPr>
            <p:cNvSpPr/>
            <p:nvPr/>
          </p:nvSpPr>
          <p:spPr>
            <a:xfrm>
              <a:off x="2428875" y="1672581"/>
              <a:ext cx="2009775" cy="545931"/>
            </a:xfrm>
            <a:prstGeom prst="rect">
              <a:avLst/>
            </a:prstGeom>
            <a:solidFill>
              <a:srgbClr val="F8FA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9F78E9A6-6C79-44B2-CAF1-186A00EBE836}"/>
                </a:ext>
              </a:extLst>
            </p:cNvPr>
            <p:cNvSpPr txBox="1"/>
            <p:nvPr/>
          </p:nvSpPr>
          <p:spPr>
            <a:xfrm>
              <a:off x="2386191" y="1672582"/>
              <a:ext cx="1382110" cy="189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>
                  <a:solidFill>
                    <a:srgbClr val="384454"/>
                  </a:solidFill>
                </a:rPr>
                <a:t>Manuais de máquinas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FFCA07F-4D36-41E5-509E-0B0A1901B35C}"/>
              </a:ext>
            </a:extLst>
          </p:cNvPr>
          <p:cNvGrpSpPr/>
          <p:nvPr/>
        </p:nvGrpSpPr>
        <p:grpSpPr>
          <a:xfrm>
            <a:off x="8520291" y="2242561"/>
            <a:ext cx="2052459" cy="707451"/>
            <a:chOff x="2386191" y="1672581"/>
            <a:chExt cx="2052459" cy="545931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D95E7448-92AB-A846-A514-69C6A75AEFE9}"/>
                </a:ext>
              </a:extLst>
            </p:cNvPr>
            <p:cNvSpPr/>
            <p:nvPr/>
          </p:nvSpPr>
          <p:spPr>
            <a:xfrm>
              <a:off x="2428875" y="1672581"/>
              <a:ext cx="2009775" cy="545931"/>
            </a:xfrm>
            <a:prstGeom prst="rect">
              <a:avLst/>
            </a:prstGeom>
            <a:solidFill>
              <a:srgbClr val="F8FA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E09B7D5B-AA32-07AE-476A-5D62B0CD8E09}"/>
                </a:ext>
              </a:extLst>
            </p:cNvPr>
            <p:cNvSpPr txBox="1"/>
            <p:nvPr/>
          </p:nvSpPr>
          <p:spPr>
            <a:xfrm>
              <a:off x="2386191" y="1672582"/>
              <a:ext cx="612668" cy="1959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>
                  <a:solidFill>
                    <a:srgbClr val="384454"/>
                  </a:solidFill>
                </a:rPr>
                <a:t>Normas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0111950F-0C3C-D5E2-36B6-4F27EB38B2E4}"/>
              </a:ext>
            </a:extLst>
          </p:cNvPr>
          <p:cNvGrpSpPr/>
          <p:nvPr/>
        </p:nvGrpSpPr>
        <p:grpSpPr>
          <a:xfrm>
            <a:off x="8520291" y="2883069"/>
            <a:ext cx="2052459" cy="959190"/>
            <a:chOff x="2386191" y="1672581"/>
            <a:chExt cx="2052459" cy="545931"/>
          </a:xfrm>
        </p:grpSpPr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61268821-74C7-F22A-4591-939655B787D9}"/>
                </a:ext>
              </a:extLst>
            </p:cNvPr>
            <p:cNvSpPr/>
            <p:nvPr/>
          </p:nvSpPr>
          <p:spPr>
            <a:xfrm>
              <a:off x="2428875" y="1672581"/>
              <a:ext cx="2009775" cy="545931"/>
            </a:xfrm>
            <a:prstGeom prst="rect">
              <a:avLst/>
            </a:prstGeom>
            <a:solidFill>
              <a:srgbClr val="F8FA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9E8D4027-B85A-EA1D-FBA5-4746CE8BB50E}"/>
                </a:ext>
              </a:extLst>
            </p:cNvPr>
            <p:cNvSpPr txBox="1"/>
            <p:nvPr/>
          </p:nvSpPr>
          <p:spPr>
            <a:xfrm>
              <a:off x="2386191" y="1672582"/>
              <a:ext cx="679994" cy="144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>
                  <a:solidFill>
                    <a:srgbClr val="384454"/>
                  </a:solidFill>
                </a:rPr>
                <a:t>Apostilas</a:t>
              </a:r>
            </a:p>
          </p:txBody>
        </p:sp>
      </p:grp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4BCD8E8-8AD9-6AD7-50D2-DDC9807728C3}"/>
              </a:ext>
            </a:extLst>
          </p:cNvPr>
          <p:cNvSpPr txBox="1"/>
          <p:nvPr/>
        </p:nvSpPr>
        <p:spPr>
          <a:xfrm>
            <a:off x="8169846" y="1120763"/>
            <a:ext cx="2402904" cy="230832"/>
          </a:xfrm>
          <a:prstGeom prst="rect">
            <a:avLst/>
          </a:prstGeom>
          <a:solidFill>
            <a:srgbClr val="F8FAFC"/>
          </a:solidFill>
        </p:spPr>
        <p:txBody>
          <a:bodyPr wrap="square" rtlCol="0">
            <a:spAutoFit/>
          </a:bodyPr>
          <a:lstStyle/>
          <a:p>
            <a:r>
              <a:rPr lang="pt-BR" sz="900" b="1" dirty="0">
                <a:solidFill>
                  <a:srgbClr val="2C3DAA"/>
                </a:solidFill>
              </a:rPr>
              <a:t>NORMAS, MANUAIS E APOSTILAS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C4D511E5-00E7-261A-1595-D8676FE65E57}"/>
              </a:ext>
            </a:extLst>
          </p:cNvPr>
          <p:cNvGrpSpPr/>
          <p:nvPr/>
        </p:nvGrpSpPr>
        <p:grpSpPr>
          <a:xfrm>
            <a:off x="6429733" y="1469621"/>
            <a:ext cx="1573108" cy="230832"/>
            <a:chOff x="2386191" y="1672582"/>
            <a:chExt cx="2052459" cy="292564"/>
          </a:xfrm>
        </p:grpSpPr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27427A85-D9A6-C1C4-DE28-CDC5D8ADDF92}"/>
                </a:ext>
              </a:extLst>
            </p:cNvPr>
            <p:cNvSpPr/>
            <p:nvPr/>
          </p:nvSpPr>
          <p:spPr>
            <a:xfrm>
              <a:off x="2428875" y="1672582"/>
              <a:ext cx="2009775" cy="292564"/>
            </a:xfrm>
            <a:prstGeom prst="rect">
              <a:avLst/>
            </a:prstGeom>
            <a:solidFill>
              <a:srgbClr val="F8FA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843D1B9F-0102-B561-7CFE-16276CB541A7}"/>
                </a:ext>
              </a:extLst>
            </p:cNvPr>
            <p:cNvSpPr txBox="1"/>
            <p:nvPr/>
          </p:nvSpPr>
          <p:spPr>
            <a:xfrm>
              <a:off x="2386191" y="1672582"/>
              <a:ext cx="1015021" cy="189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>
                  <a:solidFill>
                    <a:srgbClr val="384454"/>
                  </a:solidFill>
                </a:rPr>
                <a:t>Rosqueamento</a:t>
              </a:r>
            </a:p>
          </p:txBody>
        </p:sp>
      </p:grp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A0845455-2CE0-69B9-2CD6-8AD9926E669C}"/>
              </a:ext>
            </a:extLst>
          </p:cNvPr>
          <p:cNvSpPr txBox="1"/>
          <p:nvPr/>
        </p:nvSpPr>
        <p:spPr>
          <a:xfrm>
            <a:off x="6117387" y="1120763"/>
            <a:ext cx="1885453" cy="230832"/>
          </a:xfrm>
          <a:prstGeom prst="rect">
            <a:avLst/>
          </a:prstGeom>
          <a:solidFill>
            <a:srgbClr val="F8FAFC"/>
          </a:solidFill>
        </p:spPr>
        <p:txBody>
          <a:bodyPr wrap="square" rtlCol="0">
            <a:spAutoFit/>
          </a:bodyPr>
          <a:lstStyle/>
          <a:p>
            <a:r>
              <a:rPr lang="pt-BR" sz="900" b="1" dirty="0">
                <a:solidFill>
                  <a:srgbClr val="2C3DAA"/>
                </a:solidFill>
              </a:rPr>
              <a:t>TABELAS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D00D8C39-DB3F-4F50-17CC-C3B5A31FC8FB}"/>
              </a:ext>
            </a:extLst>
          </p:cNvPr>
          <p:cNvGrpSpPr/>
          <p:nvPr/>
        </p:nvGrpSpPr>
        <p:grpSpPr>
          <a:xfrm>
            <a:off x="6429733" y="1900357"/>
            <a:ext cx="1573108" cy="253916"/>
            <a:chOff x="2386191" y="1672582"/>
            <a:chExt cx="2052459" cy="321821"/>
          </a:xfrm>
        </p:grpSpPr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121569E6-95C0-7864-8691-51F7B2467E0D}"/>
                </a:ext>
              </a:extLst>
            </p:cNvPr>
            <p:cNvSpPr/>
            <p:nvPr/>
          </p:nvSpPr>
          <p:spPr>
            <a:xfrm>
              <a:off x="2428875" y="1672582"/>
              <a:ext cx="2009775" cy="292564"/>
            </a:xfrm>
            <a:prstGeom prst="rect">
              <a:avLst/>
            </a:prstGeom>
            <a:solidFill>
              <a:srgbClr val="F8FA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A1DB01E5-C208-63AB-0579-3319CA2C631B}"/>
                </a:ext>
              </a:extLst>
            </p:cNvPr>
            <p:cNvSpPr txBox="1"/>
            <p:nvPr/>
          </p:nvSpPr>
          <p:spPr>
            <a:xfrm>
              <a:off x="2386191" y="1672582"/>
              <a:ext cx="995956" cy="321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>
                  <a:solidFill>
                    <a:srgbClr val="384454"/>
                  </a:solidFill>
                </a:rPr>
                <a:t>Tabela ISO</a:t>
              </a: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2ACE385F-6698-ED3D-361B-736489A47CF0}"/>
              </a:ext>
            </a:extLst>
          </p:cNvPr>
          <p:cNvGrpSpPr/>
          <p:nvPr/>
        </p:nvGrpSpPr>
        <p:grpSpPr>
          <a:xfrm>
            <a:off x="6429733" y="2242561"/>
            <a:ext cx="1573108" cy="253916"/>
            <a:chOff x="2386191" y="1672582"/>
            <a:chExt cx="2052459" cy="321821"/>
          </a:xfrm>
        </p:grpSpPr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45829EBB-06B2-9A3E-4693-4A49B9877750}"/>
                </a:ext>
              </a:extLst>
            </p:cNvPr>
            <p:cNvSpPr/>
            <p:nvPr/>
          </p:nvSpPr>
          <p:spPr>
            <a:xfrm>
              <a:off x="2428875" y="1672582"/>
              <a:ext cx="2009775" cy="292564"/>
            </a:xfrm>
            <a:prstGeom prst="rect">
              <a:avLst/>
            </a:prstGeom>
            <a:solidFill>
              <a:srgbClr val="F8FA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ECD99211-79F9-2D6C-DE4A-175D196807DF}"/>
                </a:ext>
              </a:extLst>
            </p:cNvPr>
            <p:cNvSpPr txBox="1"/>
            <p:nvPr/>
          </p:nvSpPr>
          <p:spPr>
            <a:xfrm>
              <a:off x="2386191" y="1672582"/>
              <a:ext cx="995956" cy="321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>
                  <a:solidFill>
                    <a:srgbClr val="384454"/>
                  </a:solidFill>
                </a:rPr>
                <a:t>Tabela ISO</a:t>
              </a:r>
            </a:p>
          </p:txBody>
        </p:sp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22A9E5BF-4383-781D-08CE-95080BEF8C30}"/>
              </a:ext>
            </a:extLst>
          </p:cNvPr>
          <p:cNvGrpSpPr/>
          <p:nvPr/>
        </p:nvGrpSpPr>
        <p:grpSpPr>
          <a:xfrm>
            <a:off x="6429733" y="2700912"/>
            <a:ext cx="1573108" cy="253916"/>
            <a:chOff x="2386191" y="1672582"/>
            <a:chExt cx="2052459" cy="32182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C339316F-6EB4-8563-EDC6-D5950AF3535B}"/>
                </a:ext>
              </a:extLst>
            </p:cNvPr>
            <p:cNvSpPr/>
            <p:nvPr/>
          </p:nvSpPr>
          <p:spPr>
            <a:xfrm>
              <a:off x="2428875" y="1672582"/>
              <a:ext cx="2009775" cy="292564"/>
            </a:xfrm>
            <a:prstGeom prst="rect">
              <a:avLst/>
            </a:prstGeom>
            <a:solidFill>
              <a:srgbClr val="F8FA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38F59AA9-0203-C4BD-BC17-2B403A0C207B}"/>
                </a:ext>
              </a:extLst>
            </p:cNvPr>
            <p:cNvSpPr txBox="1"/>
            <p:nvPr/>
          </p:nvSpPr>
          <p:spPr>
            <a:xfrm>
              <a:off x="2386191" y="1672582"/>
              <a:ext cx="995956" cy="321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>
                  <a:solidFill>
                    <a:srgbClr val="384454"/>
                  </a:solidFill>
                </a:rPr>
                <a:t>Tabela ISO</a:t>
              </a:r>
            </a:p>
          </p:txBody>
        </p:sp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F304F359-1036-845E-03DA-03622063DA72}"/>
              </a:ext>
            </a:extLst>
          </p:cNvPr>
          <p:cNvGrpSpPr/>
          <p:nvPr/>
        </p:nvGrpSpPr>
        <p:grpSpPr>
          <a:xfrm>
            <a:off x="6429733" y="3382056"/>
            <a:ext cx="1573108" cy="253916"/>
            <a:chOff x="2386191" y="1672582"/>
            <a:chExt cx="2052459" cy="321821"/>
          </a:xfrm>
        </p:grpSpPr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7902B605-3D43-8873-92E3-5C55169E4899}"/>
                </a:ext>
              </a:extLst>
            </p:cNvPr>
            <p:cNvSpPr/>
            <p:nvPr/>
          </p:nvSpPr>
          <p:spPr>
            <a:xfrm>
              <a:off x="2428875" y="1672582"/>
              <a:ext cx="2009775" cy="292564"/>
            </a:xfrm>
            <a:prstGeom prst="rect">
              <a:avLst/>
            </a:prstGeom>
            <a:solidFill>
              <a:srgbClr val="F8FA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F168E36B-6CD1-7C62-D3B3-00921F56CA97}"/>
                </a:ext>
              </a:extLst>
            </p:cNvPr>
            <p:cNvSpPr txBox="1"/>
            <p:nvPr/>
          </p:nvSpPr>
          <p:spPr>
            <a:xfrm>
              <a:off x="2386191" y="1672582"/>
              <a:ext cx="995956" cy="321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>
                  <a:solidFill>
                    <a:srgbClr val="384454"/>
                  </a:solidFill>
                </a:rPr>
                <a:t>Tabela ISO</a:t>
              </a:r>
            </a:p>
          </p:txBody>
        </p: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4CB3E11D-4BBF-FD89-B872-A86FA631C83F}"/>
              </a:ext>
            </a:extLst>
          </p:cNvPr>
          <p:cNvGrpSpPr/>
          <p:nvPr/>
        </p:nvGrpSpPr>
        <p:grpSpPr>
          <a:xfrm>
            <a:off x="6429733" y="3032305"/>
            <a:ext cx="1573108" cy="253916"/>
            <a:chOff x="2386191" y="1672582"/>
            <a:chExt cx="2052459" cy="321821"/>
          </a:xfrm>
        </p:grpSpPr>
        <p:sp>
          <p:nvSpPr>
            <p:cNvPr id="48" name="Retângulo 47">
              <a:extLst>
                <a:ext uri="{FF2B5EF4-FFF2-40B4-BE49-F238E27FC236}">
                  <a16:creationId xmlns:a16="http://schemas.microsoft.com/office/drawing/2014/main" id="{414A930B-446B-A826-D71E-E9A04870F80A}"/>
                </a:ext>
              </a:extLst>
            </p:cNvPr>
            <p:cNvSpPr/>
            <p:nvPr/>
          </p:nvSpPr>
          <p:spPr>
            <a:xfrm>
              <a:off x="2428875" y="1672582"/>
              <a:ext cx="2009775" cy="292564"/>
            </a:xfrm>
            <a:prstGeom prst="rect">
              <a:avLst/>
            </a:prstGeom>
            <a:solidFill>
              <a:srgbClr val="F8FA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D0DC9053-E079-02C0-C89D-5F4AEE364FB7}"/>
                </a:ext>
              </a:extLst>
            </p:cNvPr>
            <p:cNvSpPr txBox="1"/>
            <p:nvPr/>
          </p:nvSpPr>
          <p:spPr>
            <a:xfrm>
              <a:off x="2386191" y="1672582"/>
              <a:ext cx="995956" cy="321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>
                  <a:solidFill>
                    <a:srgbClr val="384454"/>
                  </a:solidFill>
                </a:rPr>
                <a:t>Tabela ISO</a:t>
              </a:r>
            </a:p>
          </p:txBody>
        </p:sp>
      </p:grp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AAD58A6E-7D7F-FC09-7DDB-918C8C8ABC63}"/>
              </a:ext>
            </a:extLst>
          </p:cNvPr>
          <p:cNvGrpSpPr/>
          <p:nvPr/>
        </p:nvGrpSpPr>
        <p:grpSpPr>
          <a:xfrm>
            <a:off x="4391383" y="1536298"/>
            <a:ext cx="1573108" cy="253916"/>
            <a:chOff x="2386191" y="1672582"/>
            <a:chExt cx="2052459" cy="321821"/>
          </a:xfrm>
        </p:grpSpPr>
        <p:sp>
          <p:nvSpPr>
            <p:cNvPr id="51" name="Retângulo 50">
              <a:extLst>
                <a:ext uri="{FF2B5EF4-FFF2-40B4-BE49-F238E27FC236}">
                  <a16:creationId xmlns:a16="http://schemas.microsoft.com/office/drawing/2014/main" id="{3BE9230B-0C9D-3353-38F7-13EF451D179A}"/>
                </a:ext>
              </a:extLst>
            </p:cNvPr>
            <p:cNvSpPr/>
            <p:nvPr/>
          </p:nvSpPr>
          <p:spPr>
            <a:xfrm>
              <a:off x="2428875" y="1672582"/>
              <a:ext cx="2009775" cy="292564"/>
            </a:xfrm>
            <a:prstGeom prst="rect">
              <a:avLst/>
            </a:prstGeom>
            <a:solidFill>
              <a:srgbClr val="F8FA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FB0C9724-012B-4333-2D4A-E530FED89815}"/>
                </a:ext>
              </a:extLst>
            </p:cNvPr>
            <p:cNvSpPr txBox="1"/>
            <p:nvPr/>
          </p:nvSpPr>
          <p:spPr>
            <a:xfrm>
              <a:off x="2386191" y="1672582"/>
              <a:ext cx="1353594" cy="321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>
                  <a:solidFill>
                    <a:srgbClr val="384454"/>
                  </a:solidFill>
                </a:rPr>
                <a:t>Cálculo de RPM</a:t>
              </a:r>
            </a:p>
          </p:txBody>
        </p:sp>
      </p:grp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412CF059-839F-2669-7F77-0A0DBD21BD96}"/>
              </a:ext>
            </a:extLst>
          </p:cNvPr>
          <p:cNvGrpSpPr/>
          <p:nvPr/>
        </p:nvGrpSpPr>
        <p:grpSpPr>
          <a:xfrm>
            <a:off x="4372333" y="1919407"/>
            <a:ext cx="1573108" cy="253916"/>
            <a:chOff x="2386191" y="1672582"/>
            <a:chExt cx="2052459" cy="321821"/>
          </a:xfrm>
        </p:grpSpPr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D2BCDCB2-B0A1-E9EA-621A-DD801760CF71}"/>
                </a:ext>
              </a:extLst>
            </p:cNvPr>
            <p:cNvSpPr/>
            <p:nvPr/>
          </p:nvSpPr>
          <p:spPr>
            <a:xfrm>
              <a:off x="2428875" y="1672582"/>
              <a:ext cx="2009775" cy="292564"/>
            </a:xfrm>
            <a:prstGeom prst="rect">
              <a:avLst/>
            </a:prstGeom>
            <a:solidFill>
              <a:srgbClr val="F8FA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0085FA0A-3000-C877-D902-03E8719B06B7}"/>
                </a:ext>
              </a:extLst>
            </p:cNvPr>
            <p:cNvSpPr txBox="1"/>
            <p:nvPr/>
          </p:nvSpPr>
          <p:spPr>
            <a:xfrm>
              <a:off x="2386191" y="1672582"/>
              <a:ext cx="1935022" cy="321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>
                  <a:solidFill>
                    <a:srgbClr val="384454"/>
                  </a:solidFill>
                </a:rPr>
                <a:t>Cálculo de Engrenagens</a:t>
              </a:r>
            </a:p>
          </p:txBody>
        </p:sp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6BE29DCE-9B41-FE71-5699-AAF5DA092192}"/>
              </a:ext>
            </a:extLst>
          </p:cNvPr>
          <p:cNvGrpSpPr/>
          <p:nvPr/>
        </p:nvGrpSpPr>
        <p:grpSpPr>
          <a:xfrm>
            <a:off x="4419958" y="2242561"/>
            <a:ext cx="1573108" cy="253916"/>
            <a:chOff x="2386191" y="1672582"/>
            <a:chExt cx="2052459" cy="321821"/>
          </a:xfrm>
        </p:grpSpPr>
        <p:sp>
          <p:nvSpPr>
            <p:cNvPr id="57" name="Retângulo 56">
              <a:extLst>
                <a:ext uri="{FF2B5EF4-FFF2-40B4-BE49-F238E27FC236}">
                  <a16:creationId xmlns:a16="http://schemas.microsoft.com/office/drawing/2014/main" id="{FA1FBA96-FB00-A5A2-6F7D-97EE9EACFA82}"/>
                </a:ext>
              </a:extLst>
            </p:cNvPr>
            <p:cNvSpPr/>
            <p:nvPr/>
          </p:nvSpPr>
          <p:spPr>
            <a:xfrm>
              <a:off x="2428875" y="1672582"/>
              <a:ext cx="2009775" cy="292564"/>
            </a:xfrm>
            <a:prstGeom prst="rect">
              <a:avLst/>
            </a:prstGeom>
            <a:solidFill>
              <a:srgbClr val="F8FA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1F383688-65DD-7E45-04E6-B709E7E076FF}"/>
                </a:ext>
              </a:extLst>
            </p:cNvPr>
            <p:cNvSpPr txBox="1"/>
            <p:nvPr/>
          </p:nvSpPr>
          <p:spPr>
            <a:xfrm>
              <a:off x="2386191" y="1672582"/>
              <a:ext cx="1502089" cy="321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>
                  <a:solidFill>
                    <a:srgbClr val="384454"/>
                  </a:solidFill>
                </a:rPr>
                <a:t>Cálculo de Roscas</a:t>
              </a:r>
            </a:p>
          </p:txBody>
        </p:sp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EA60B1D7-1BC7-F7CC-7753-E673FC9EC768}"/>
              </a:ext>
            </a:extLst>
          </p:cNvPr>
          <p:cNvGrpSpPr/>
          <p:nvPr/>
        </p:nvGrpSpPr>
        <p:grpSpPr>
          <a:xfrm>
            <a:off x="4419958" y="2700912"/>
            <a:ext cx="1573108" cy="253916"/>
            <a:chOff x="2386191" y="1672582"/>
            <a:chExt cx="2052459" cy="321821"/>
          </a:xfrm>
        </p:grpSpPr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7E183666-74DA-BCBA-6B7A-EEB1AFAB024F}"/>
                </a:ext>
              </a:extLst>
            </p:cNvPr>
            <p:cNvSpPr/>
            <p:nvPr/>
          </p:nvSpPr>
          <p:spPr>
            <a:xfrm>
              <a:off x="2428875" y="1672582"/>
              <a:ext cx="2009775" cy="292564"/>
            </a:xfrm>
            <a:prstGeom prst="rect">
              <a:avLst/>
            </a:prstGeom>
            <a:solidFill>
              <a:srgbClr val="F8FA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27900F82-7C15-E420-988A-8AAF40B15988}"/>
                </a:ext>
              </a:extLst>
            </p:cNvPr>
            <p:cNvSpPr txBox="1"/>
            <p:nvPr/>
          </p:nvSpPr>
          <p:spPr>
            <a:xfrm>
              <a:off x="2386191" y="1672582"/>
              <a:ext cx="995956" cy="321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>
                  <a:solidFill>
                    <a:srgbClr val="384454"/>
                  </a:solidFill>
                </a:rPr>
                <a:t>Tabela ISO</a:t>
              </a:r>
            </a:p>
          </p:txBody>
        </p:sp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0C373B40-B117-747A-C097-4D1E45B9C5BA}"/>
              </a:ext>
            </a:extLst>
          </p:cNvPr>
          <p:cNvGrpSpPr/>
          <p:nvPr/>
        </p:nvGrpSpPr>
        <p:grpSpPr>
          <a:xfrm>
            <a:off x="4400908" y="3477306"/>
            <a:ext cx="1573108" cy="253916"/>
            <a:chOff x="2386191" y="1672582"/>
            <a:chExt cx="2052459" cy="321821"/>
          </a:xfrm>
        </p:grpSpPr>
        <p:sp>
          <p:nvSpPr>
            <p:cNvPr id="63" name="Retângulo 62">
              <a:extLst>
                <a:ext uri="{FF2B5EF4-FFF2-40B4-BE49-F238E27FC236}">
                  <a16:creationId xmlns:a16="http://schemas.microsoft.com/office/drawing/2014/main" id="{0CBD456F-A96E-F008-8BF1-379E0B45DE0F}"/>
                </a:ext>
              </a:extLst>
            </p:cNvPr>
            <p:cNvSpPr/>
            <p:nvPr/>
          </p:nvSpPr>
          <p:spPr>
            <a:xfrm>
              <a:off x="2428875" y="1672582"/>
              <a:ext cx="2009775" cy="292564"/>
            </a:xfrm>
            <a:prstGeom prst="rect">
              <a:avLst/>
            </a:prstGeom>
            <a:solidFill>
              <a:srgbClr val="F8FA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9324F329-F5DA-7888-218B-56488D59CF43}"/>
                </a:ext>
              </a:extLst>
            </p:cNvPr>
            <p:cNvSpPr txBox="1"/>
            <p:nvPr/>
          </p:nvSpPr>
          <p:spPr>
            <a:xfrm>
              <a:off x="2386191" y="1672582"/>
              <a:ext cx="995956" cy="321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>
                  <a:solidFill>
                    <a:srgbClr val="384454"/>
                  </a:solidFill>
                </a:rPr>
                <a:t>Tabela ISO</a:t>
              </a: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85750906-7D58-A5DE-C1D4-940AB3AFBD9F}"/>
              </a:ext>
            </a:extLst>
          </p:cNvPr>
          <p:cNvGrpSpPr/>
          <p:nvPr/>
        </p:nvGrpSpPr>
        <p:grpSpPr>
          <a:xfrm>
            <a:off x="4419958" y="3032305"/>
            <a:ext cx="1573108" cy="253916"/>
            <a:chOff x="2386191" y="1672582"/>
            <a:chExt cx="2052459" cy="321821"/>
          </a:xfrm>
        </p:grpSpPr>
        <p:sp>
          <p:nvSpPr>
            <p:cNvPr id="66" name="Retângulo 65">
              <a:extLst>
                <a:ext uri="{FF2B5EF4-FFF2-40B4-BE49-F238E27FC236}">
                  <a16:creationId xmlns:a16="http://schemas.microsoft.com/office/drawing/2014/main" id="{6F4272C5-01C8-84A5-F6E2-49DF1DCE36B1}"/>
                </a:ext>
              </a:extLst>
            </p:cNvPr>
            <p:cNvSpPr/>
            <p:nvPr/>
          </p:nvSpPr>
          <p:spPr>
            <a:xfrm>
              <a:off x="2428875" y="1672582"/>
              <a:ext cx="2009775" cy="292564"/>
            </a:xfrm>
            <a:prstGeom prst="rect">
              <a:avLst/>
            </a:prstGeom>
            <a:solidFill>
              <a:srgbClr val="F8FA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CaixaDeTexto 66">
              <a:extLst>
                <a:ext uri="{FF2B5EF4-FFF2-40B4-BE49-F238E27FC236}">
                  <a16:creationId xmlns:a16="http://schemas.microsoft.com/office/drawing/2014/main" id="{A5CFEC58-7B93-0B51-71D2-6E15806F9B25}"/>
                </a:ext>
              </a:extLst>
            </p:cNvPr>
            <p:cNvSpPr txBox="1"/>
            <p:nvPr/>
          </p:nvSpPr>
          <p:spPr>
            <a:xfrm>
              <a:off x="2386191" y="1672582"/>
              <a:ext cx="995956" cy="321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>
                  <a:solidFill>
                    <a:srgbClr val="384454"/>
                  </a:solidFill>
                </a:rPr>
                <a:t>Tabela ISO</a:t>
              </a:r>
            </a:p>
          </p:txBody>
        </p:sp>
      </p:grp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22FB1808-F430-AB9D-EEA2-4F90D48DF50E}"/>
              </a:ext>
            </a:extLst>
          </p:cNvPr>
          <p:cNvGrpSpPr/>
          <p:nvPr/>
        </p:nvGrpSpPr>
        <p:grpSpPr>
          <a:xfrm>
            <a:off x="2375925" y="1536298"/>
            <a:ext cx="1573108" cy="253916"/>
            <a:chOff x="2386191" y="1672582"/>
            <a:chExt cx="2052459" cy="321821"/>
          </a:xfrm>
        </p:grpSpPr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FC708B53-EBAC-6E77-BD86-F45AB113821C}"/>
                </a:ext>
              </a:extLst>
            </p:cNvPr>
            <p:cNvSpPr/>
            <p:nvPr/>
          </p:nvSpPr>
          <p:spPr>
            <a:xfrm>
              <a:off x="2428875" y="1672582"/>
              <a:ext cx="2009775" cy="292564"/>
            </a:xfrm>
            <a:prstGeom prst="rect">
              <a:avLst/>
            </a:prstGeom>
            <a:solidFill>
              <a:srgbClr val="F8FA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8A3B3212-7EA1-0EF8-A468-B7478320701C}"/>
                </a:ext>
              </a:extLst>
            </p:cNvPr>
            <p:cNvSpPr txBox="1"/>
            <p:nvPr/>
          </p:nvSpPr>
          <p:spPr>
            <a:xfrm>
              <a:off x="2386191" y="1672582"/>
              <a:ext cx="1148631" cy="321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>
                  <a:solidFill>
                    <a:srgbClr val="384454"/>
                  </a:solidFill>
                </a:rPr>
                <a:t>Dobramento</a:t>
              </a:r>
            </a:p>
          </p:txBody>
        </p:sp>
      </p:grp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7290C309-0BE8-4E15-9B2B-5F60E31F2A8B}"/>
              </a:ext>
            </a:extLst>
          </p:cNvPr>
          <p:cNvGrpSpPr/>
          <p:nvPr/>
        </p:nvGrpSpPr>
        <p:grpSpPr>
          <a:xfrm>
            <a:off x="2375925" y="1919407"/>
            <a:ext cx="1573108" cy="253916"/>
            <a:chOff x="2386191" y="1672582"/>
            <a:chExt cx="2052459" cy="321821"/>
          </a:xfrm>
        </p:grpSpPr>
        <p:sp>
          <p:nvSpPr>
            <p:cNvPr id="72" name="Retângulo 71">
              <a:extLst>
                <a:ext uri="{FF2B5EF4-FFF2-40B4-BE49-F238E27FC236}">
                  <a16:creationId xmlns:a16="http://schemas.microsoft.com/office/drawing/2014/main" id="{43F318EC-0453-827E-5B9D-A816C00B27A1}"/>
                </a:ext>
              </a:extLst>
            </p:cNvPr>
            <p:cNvSpPr/>
            <p:nvPr/>
          </p:nvSpPr>
          <p:spPr>
            <a:xfrm>
              <a:off x="2428875" y="1672582"/>
              <a:ext cx="2009775" cy="292564"/>
            </a:xfrm>
            <a:prstGeom prst="rect">
              <a:avLst/>
            </a:prstGeom>
            <a:solidFill>
              <a:srgbClr val="F8FA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CaixaDeTexto 72">
              <a:extLst>
                <a:ext uri="{FF2B5EF4-FFF2-40B4-BE49-F238E27FC236}">
                  <a16:creationId xmlns:a16="http://schemas.microsoft.com/office/drawing/2014/main" id="{D588FCC8-D5C3-2B65-9569-1FBE44E9368A}"/>
                </a:ext>
              </a:extLst>
            </p:cNvPr>
            <p:cNvSpPr txBox="1"/>
            <p:nvPr/>
          </p:nvSpPr>
          <p:spPr>
            <a:xfrm>
              <a:off x="2386191" y="1672582"/>
              <a:ext cx="1182095" cy="321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>
                  <a:solidFill>
                    <a:srgbClr val="384454"/>
                  </a:solidFill>
                </a:rPr>
                <a:t>Calandragem</a:t>
              </a:r>
            </a:p>
          </p:txBody>
        </p:sp>
      </p:grp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1E491847-FFD2-8D5B-28F8-6FE12DD69201}"/>
              </a:ext>
            </a:extLst>
          </p:cNvPr>
          <p:cNvGrpSpPr/>
          <p:nvPr/>
        </p:nvGrpSpPr>
        <p:grpSpPr>
          <a:xfrm>
            <a:off x="2375925" y="2242561"/>
            <a:ext cx="1573108" cy="253916"/>
            <a:chOff x="2386191" y="1672582"/>
            <a:chExt cx="2052459" cy="321821"/>
          </a:xfrm>
        </p:grpSpPr>
        <p:sp>
          <p:nvSpPr>
            <p:cNvPr id="75" name="Retângulo 74">
              <a:extLst>
                <a:ext uri="{FF2B5EF4-FFF2-40B4-BE49-F238E27FC236}">
                  <a16:creationId xmlns:a16="http://schemas.microsoft.com/office/drawing/2014/main" id="{537070FE-C51E-5ABA-F28F-BB2358477365}"/>
                </a:ext>
              </a:extLst>
            </p:cNvPr>
            <p:cNvSpPr/>
            <p:nvPr/>
          </p:nvSpPr>
          <p:spPr>
            <a:xfrm>
              <a:off x="2428875" y="1672582"/>
              <a:ext cx="2009775" cy="292564"/>
            </a:xfrm>
            <a:prstGeom prst="rect">
              <a:avLst/>
            </a:prstGeom>
            <a:solidFill>
              <a:srgbClr val="F8FA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458D2A4B-B5D0-E41D-B0FD-6D17E61FF3D3}"/>
                </a:ext>
              </a:extLst>
            </p:cNvPr>
            <p:cNvSpPr txBox="1"/>
            <p:nvPr/>
          </p:nvSpPr>
          <p:spPr>
            <a:xfrm>
              <a:off x="2386191" y="1672582"/>
              <a:ext cx="1171639" cy="321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>
                  <a:solidFill>
                    <a:srgbClr val="384454"/>
                  </a:solidFill>
                </a:rPr>
                <a:t>Corte a Laser</a:t>
              </a:r>
            </a:p>
          </p:txBody>
        </p:sp>
      </p:grp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5BB7959F-CF2C-8AA4-1464-C2C3C142369E}"/>
              </a:ext>
            </a:extLst>
          </p:cNvPr>
          <p:cNvGrpSpPr/>
          <p:nvPr/>
        </p:nvGrpSpPr>
        <p:grpSpPr>
          <a:xfrm>
            <a:off x="2375925" y="2700912"/>
            <a:ext cx="1573108" cy="253916"/>
            <a:chOff x="2386191" y="1672582"/>
            <a:chExt cx="2052459" cy="321821"/>
          </a:xfrm>
        </p:grpSpPr>
        <p:sp>
          <p:nvSpPr>
            <p:cNvPr id="78" name="Retângulo 77">
              <a:extLst>
                <a:ext uri="{FF2B5EF4-FFF2-40B4-BE49-F238E27FC236}">
                  <a16:creationId xmlns:a16="http://schemas.microsoft.com/office/drawing/2014/main" id="{EF91BC74-71D4-EA9C-AFAA-B03B700D64EE}"/>
                </a:ext>
              </a:extLst>
            </p:cNvPr>
            <p:cNvSpPr/>
            <p:nvPr/>
          </p:nvSpPr>
          <p:spPr>
            <a:xfrm>
              <a:off x="2428875" y="1672582"/>
              <a:ext cx="2009775" cy="292564"/>
            </a:xfrm>
            <a:prstGeom prst="rect">
              <a:avLst/>
            </a:prstGeom>
            <a:solidFill>
              <a:srgbClr val="F8FA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4F5579C0-8A09-7AA7-8B47-68BCE44C6B7D}"/>
                </a:ext>
              </a:extLst>
            </p:cNvPr>
            <p:cNvSpPr txBox="1"/>
            <p:nvPr/>
          </p:nvSpPr>
          <p:spPr>
            <a:xfrm>
              <a:off x="2386191" y="1672582"/>
              <a:ext cx="949943" cy="321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>
                  <a:solidFill>
                    <a:srgbClr val="384454"/>
                  </a:solidFill>
                </a:rPr>
                <a:t>Usinagem</a:t>
              </a:r>
            </a:p>
          </p:txBody>
        </p:sp>
      </p:grpSp>
      <p:grpSp>
        <p:nvGrpSpPr>
          <p:cNvPr id="80" name="Agrupar 79">
            <a:extLst>
              <a:ext uri="{FF2B5EF4-FFF2-40B4-BE49-F238E27FC236}">
                <a16:creationId xmlns:a16="http://schemas.microsoft.com/office/drawing/2014/main" id="{3342A4D0-0398-CB00-ADE0-DDED3736FB09}"/>
              </a:ext>
            </a:extLst>
          </p:cNvPr>
          <p:cNvGrpSpPr/>
          <p:nvPr/>
        </p:nvGrpSpPr>
        <p:grpSpPr>
          <a:xfrm>
            <a:off x="2375925" y="3477306"/>
            <a:ext cx="1573108" cy="253916"/>
            <a:chOff x="2386191" y="1672582"/>
            <a:chExt cx="2052459" cy="321821"/>
          </a:xfrm>
        </p:grpSpPr>
        <p:sp>
          <p:nvSpPr>
            <p:cNvPr id="81" name="Retângulo 80">
              <a:extLst>
                <a:ext uri="{FF2B5EF4-FFF2-40B4-BE49-F238E27FC236}">
                  <a16:creationId xmlns:a16="http://schemas.microsoft.com/office/drawing/2014/main" id="{E412280D-AAD1-99A5-AFBD-6BD798880620}"/>
                </a:ext>
              </a:extLst>
            </p:cNvPr>
            <p:cNvSpPr/>
            <p:nvPr/>
          </p:nvSpPr>
          <p:spPr>
            <a:xfrm>
              <a:off x="2428875" y="1672582"/>
              <a:ext cx="2009775" cy="292564"/>
            </a:xfrm>
            <a:prstGeom prst="rect">
              <a:avLst/>
            </a:prstGeom>
            <a:solidFill>
              <a:srgbClr val="F8FA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CaixaDeTexto 81">
              <a:extLst>
                <a:ext uri="{FF2B5EF4-FFF2-40B4-BE49-F238E27FC236}">
                  <a16:creationId xmlns:a16="http://schemas.microsoft.com/office/drawing/2014/main" id="{1997BCE6-4749-A747-26ED-3B873BB59DB2}"/>
                </a:ext>
              </a:extLst>
            </p:cNvPr>
            <p:cNvSpPr txBox="1"/>
            <p:nvPr/>
          </p:nvSpPr>
          <p:spPr>
            <a:xfrm>
              <a:off x="2386191" y="1672582"/>
              <a:ext cx="1081705" cy="321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>
                  <a:solidFill>
                    <a:srgbClr val="384454"/>
                  </a:solidFill>
                </a:rPr>
                <a:t>Jateamento</a:t>
              </a:r>
            </a:p>
          </p:txBody>
        </p:sp>
      </p:grpSp>
      <p:grpSp>
        <p:nvGrpSpPr>
          <p:cNvPr id="83" name="Agrupar 82">
            <a:extLst>
              <a:ext uri="{FF2B5EF4-FFF2-40B4-BE49-F238E27FC236}">
                <a16:creationId xmlns:a16="http://schemas.microsoft.com/office/drawing/2014/main" id="{47102702-4BAD-E57A-A3F5-BC6977BC4704}"/>
              </a:ext>
            </a:extLst>
          </p:cNvPr>
          <p:cNvGrpSpPr/>
          <p:nvPr/>
        </p:nvGrpSpPr>
        <p:grpSpPr>
          <a:xfrm>
            <a:off x="2375925" y="3032305"/>
            <a:ext cx="1573108" cy="253916"/>
            <a:chOff x="2386191" y="1672582"/>
            <a:chExt cx="2052459" cy="321821"/>
          </a:xfrm>
        </p:grpSpPr>
        <p:sp>
          <p:nvSpPr>
            <p:cNvPr id="84" name="Retângulo 83">
              <a:extLst>
                <a:ext uri="{FF2B5EF4-FFF2-40B4-BE49-F238E27FC236}">
                  <a16:creationId xmlns:a16="http://schemas.microsoft.com/office/drawing/2014/main" id="{4D857C3A-99F6-8AD4-625B-975C8A250216}"/>
                </a:ext>
              </a:extLst>
            </p:cNvPr>
            <p:cNvSpPr/>
            <p:nvPr/>
          </p:nvSpPr>
          <p:spPr>
            <a:xfrm>
              <a:off x="2428875" y="1672582"/>
              <a:ext cx="2009775" cy="292564"/>
            </a:xfrm>
            <a:prstGeom prst="rect">
              <a:avLst/>
            </a:prstGeom>
            <a:solidFill>
              <a:srgbClr val="F8FA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CaixaDeTexto 84">
              <a:extLst>
                <a:ext uri="{FF2B5EF4-FFF2-40B4-BE49-F238E27FC236}">
                  <a16:creationId xmlns:a16="http://schemas.microsoft.com/office/drawing/2014/main" id="{88EDBF86-C39E-CD5F-FE4C-7F494915DB98}"/>
                </a:ext>
              </a:extLst>
            </p:cNvPr>
            <p:cNvSpPr txBox="1"/>
            <p:nvPr/>
          </p:nvSpPr>
          <p:spPr>
            <a:xfrm>
              <a:off x="2386191" y="1672582"/>
              <a:ext cx="629948" cy="321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>
                  <a:solidFill>
                    <a:srgbClr val="384454"/>
                  </a:solidFill>
                </a:rPr>
                <a:t>Solda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5268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0FAE058-5E98-4DD4-AD60-6A518CF79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7403"/>
            <a:ext cx="12192000" cy="608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96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7A6C07D-3866-4AEB-BB22-0C8C739FC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3442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139AAEC-EF60-4180-93EE-2648F815D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03062"/>
            <a:ext cx="12192000" cy="539384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7DD7152-9BCA-43AC-816F-20D70C694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596905"/>
            <a:ext cx="12192000" cy="49371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9603E33-C90F-44E3-9B80-CEB0E5B53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059390"/>
            <a:ext cx="12192000" cy="502551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22CAEFA-1527-5E3E-8C7B-B5CCBA1AA831}"/>
              </a:ext>
            </a:extLst>
          </p:cNvPr>
          <p:cNvSpPr txBox="1"/>
          <p:nvPr/>
        </p:nvSpPr>
        <p:spPr>
          <a:xfrm>
            <a:off x="2336800" y="10985561"/>
            <a:ext cx="4584699" cy="1015663"/>
          </a:xfrm>
          <a:prstGeom prst="rect">
            <a:avLst/>
          </a:prstGeom>
          <a:solidFill>
            <a:srgbClr val="1D4ED8"/>
          </a:solidFill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Receba conteúdos gratuitos no seu e-mail. potencialize seus processos, com os periódicos Dash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DB67855-727D-3A62-9F8F-87F69BB58007}"/>
              </a:ext>
            </a:extLst>
          </p:cNvPr>
          <p:cNvSpPr txBox="1"/>
          <p:nvPr/>
        </p:nvSpPr>
        <p:spPr>
          <a:xfrm>
            <a:off x="2330451" y="786674"/>
            <a:ext cx="3765549" cy="1107996"/>
          </a:xfrm>
          <a:prstGeom prst="rect">
            <a:avLst/>
          </a:prstGeom>
          <a:solidFill>
            <a:srgbClr val="1E46C2"/>
          </a:solidFill>
        </p:spPr>
        <p:txBody>
          <a:bodyPr wrap="square" rtlCol="0">
            <a:spAutoFit/>
          </a:bodyPr>
          <a:lstStyle/>
          <a:p>
            <a:r>
              <a:rPr lang="pt-BR" sz="2200" b="1" dirty="0">
                <a:solidFill>
                  <a:schemeClr val="bg1"/>
                </a:solidFill>
              </a:rPr>
              <a:t>Planilhas de engenharia: tenha </a:t>
            </a:r>
            <a:r>
              <a:rPr lang="pt-BR" sz="2200" b="1" dirty="0">
                <a:solidFill>
                  <a:srgbClr val="68EBFB"/>
                </a:solidFill>
              </a:rPr>
              <a:t>sempre disponível </a:t>
            </a:r>
            <a:r>
              <a:rPr lang="pt-BR" sz="2200" b="1" dirty="0">
                <a:solidFill>
                  <a:schemeClr val="bg1"/>
                </a:solidFill>
              </a:rPr>
              <a:t>para download.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A909259-1C39-1059-A9F4-4C285D161758}"/>
              </a:ext>
            </a:extLst>
          </p:cNvPr>
          <p:cNvSpPr txBox="1"/>
          <p:nvPr/>
        </p:nvSpPr>
        <p:spPr>
          <a:xfrm>
            <a:off x="2330451" y="1856589"/>
            <a:ext cx="4006849" cy="577081"/>
          </a:xfrm>
          <a:prstGeom prst="rect">
            <a:avLst/>
          </a:prstGeom>
          <a:solidFill>
            <a:srgbClr val="1E46C2"/>
          </a:solidFill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bg1"/>
                </a:solidFill>
              </a:rPr>
              <a:t>Tenha em mãos </a:t>
            </a:r>
            <a:r>
              <a:rPr lang="pt-BR" sz="1050" b="1" dirty="0">
                <a:solidFill>
                  <a:schemeClr val="bg1"/>
                </a:solidFill>
              </a:rPr>
              <a:t>modelos gratuitos de planilhas </a:t>
            </a:r>
            <a:r>
              <a:rPr lang="pt-BR" sz="1050" dirty="0">
                <a:solidFill>
                  <a:schemeClr val="bg1"/>
                </a:solidFill>
              </a:rPr>
              <a:t>que ajudarão a calcular e planejar melhor seus processos, aproveitando ao máximo suas máquinas,  ferramentas e insumos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16DBFF0-15B0-16AC-9586-34284564F2D6}"/>
              </a:ext>
            </a:extLst>
          </p:cNvPr>
          <p:cNvSpPr txBox="1"/>
          <p:nvPr/>
        </p:nvSpPr>
        <p:spPr>
          <a:xfrm>
            <a:off x="2753082" y="5203062"/>
            <a:ext cx="1857017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384454"/>
                </a:solidFill>
              </a:rPr>
              <a:t>Cálculo de RPM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600224D-7DF8-BCCC-08FF-C09DEAD82DA5}"/>
              </a:ext>
            </a:extLst>
          </p:cNvPr>
          <p:cNvSpPr txBox="1"/>
          <p:nvPr/>
        </p:nvSpPr>
        <p:spPr>
          <a:xfrm>
            <a:off x="5064482" y="5203062"/>
            <a:ext cx="1857017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384454"/>
                </a:solidFill>
              </a:rPr>
              <a:t>Cálculo de RPM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EA9D93E-F7BE-A8F3-3894-C5B25EAAA379}"/>
              </a:ext>
            </a:extLst>
          </p:cNvPr>
          <p:cNvSpPr txBox="1"/>
          <p:nvPr/>
        </p:nvSpPr>
        <p:spPr>
          <a:xfrm>
            <a:off x="7375882" y="5203062"/>
            <a:ext cx="1857017" cy="52322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384454"/>
                </a:solidFill>
              </a:rPr>
              <a:t>Cálculo de RPM</a:t>
            </a:r>
          </a:p>
          <a:p>
            <a:endParaRPr lang="pt-BR" sz="1400" b="1" dirty="0">
              <a:solidFill>
                <a:srgbClr val="3844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793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6759C78-FADF-456D-B706-530D6A70D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2169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6F9CF56-E6AE-451A-979B-DA757E86D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21694"/>
            <a:ext cx="12192000" cy="615699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F3EE377-4D18-4507-B6CF-2E8207861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243388"/>
            <a:ext cx="12192000" cy="419502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E9450D6-79FC-4840-AC66-0BFBC5307B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438415"/>
            <a:ext cx="12192000" cy="185990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6E0B8CE-053F-5560-DB30-127169795098}"/>
              </a:ext>
            </a:extLst>
          </p:cNvPr>
          <p:cNvSpPr txBox="1"/>
          <p:nvPr/>
        </p:nvSpPr>
        <p:spPr>
          <a:xfrm>
            <a:off x="5410200" y="944880"/>
            <a:ext cx="1638590" cy="261610"/>
          </a:xfrm>
          <a:prstGeom prst="rect">
            <a:avLst/>
          </a:prstGeom>
          <a:solidFill>
            <a:srgbClr val="0B1225"/>
          </a:solidFill>
        </p:spPr>
        <p:txBody>
          <a:bodyPr wrap="none" rtlCol="0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</a:rPr>
              <a:t>Impulsione sua empresa 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5A1D616-9550-98E7-7BF3-FC5F55DC80DF}"/>
              </a:ext>
            </a:extLst>
          </p:cNvPr>
          <p:cNvSpPr/>
          <p:nvPr/>
        </p:nvSpPr>
        <p:spPr>
          <a:xfrm>
            <a:off x="6832600" y="5778500"/>
            <a:ext cx="787400" cy="343194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9F68F70-27FD-E256-3050-58E6B14C3A22}"/>
              </a:ext>
            </a:extLst>
          </p:cNvPr>
          <p:cNvSpPr txBox="1"/>
          <p:nvPr/>
        </p:nvSpPr>
        <p:spPr>
          <a:xfrm>
            <a:off x="2495550" y="6105081"/>
            <a:ext cx="1019510" cy="307777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</a:rPr>
              <a:t>Engenharia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8E92FB4-EBD4-7FFA-CB18-E9EE41DC5432}"/>
              </a:ext>
            </a:extLst>
          </p:cNvPr>
          <p:cNvSpPr/>
          <p:nvPr/>
        </p:nvSpPr>
        <p:spPr>
          <a:xfrm>
            <a:off x="3284855" y="6468662"/>
            <a:ext cx="850900" cy="368327"/>
          </a:xfrm>
          <a:prstGeom prst="roundRect">
            <a:avLst/>
          </a:prstGeom>
          <a:solidFill>
            <a:srgbClr val="1E29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545ACAA-AE42-96BB-E541-68FEBBD489CB}"/>
              </a:ext>
            </a:extLst>
          </p:cNvPr>
          <p:cNvSpPr txBox="1"/>
          <p:nvPr/>
        </p:nvSpPr>
        <p:spPr>
          <a:xfrm>
            <a:off x="3499168" y="6522020"/>
            <a:ext cx="6769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bg1"/>
                </a:solidFill>
              </a:rPr>
              <a:t>Inventor</a:t>
            </a:r>
            <a:endParaRPr lang="en-US" sz="1050" dirty="0">
              <a:solidFill>
                <a:schemeClr val="bg1"/>
              </a:solidFill>
            </a:endParaRPr>
          </a:p>
        </p:txBody>
      </p:sp>
      <p:pic>
        <p:nvPicPr>
          <p:cNvPr id="1026" name="Picture 2" descr="Autodesk Inventor Logo | 01 - PNG Logo Vector Downloads (SVG, EPS)">
            <a:extLst>
              <a:ext uri="{FF2B5EF4-FFF2-40B4-BE49-F238E27FC236}">
                <a16:creationId xmlns:a16="http://schemas.microsoft.com/office/drawing/2014/main" id="{45671ED2-CEE6-F5DC-E42E-67B2F33AB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192" y="6565800"/>
            <a:ext cx="232065" cy="17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AD8E527E-7D7C-77DA-85C2-6CC2F934056A}"/>
              </a:ext>
            </a:extLst>
          </p:cNvPr>
          <p:cNvSpPr/>
          <p:nvPr/>
        </p:nvSpPr>
        <p:spPr>
          <a:xfrm>
            <a:off x="2393619" y="6462330"/>
            <a:ext cx="850900" cy="368327"/>
          </a:xfrm>
          <a:prstGeom prst="roundRect">
            <a:avLst/>
          </a:prstGeom>
          <a:solidFill>
            <a:srgbClr val="1E29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47C4F9C-6876-4B72-6E7E-91312781BF48}"/>
              </a:ext>
            </a:extLst>
          </p:cNvPr>
          <p:cNvSpPr txBox="1"/>
          <p:nvPr/>
        </p:nvSpPr>
        <p:spPr>
          <a:xfrm>
            <a:off x="2666021" y="6464888"/>
            <a:ext cx="61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err="1">
                <a:solidFill>
                  <a:schemeClr val="bg1"/>
                </a:solidFill>
              </a:rPr>
              <a:t>Solid</a:t>
            </a:r>
            <a:r>
              <a:rPr lang="pt-BR" sz="900" dirty="0">
                <a:solidFill>
                  <a:schemeClr val="bg1"/>
                </a:solidFill>
              </a:rPr>
              <a:t> Works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1030" name="Picture 6" descr="Solidworks Logo png images | PNGEgg">
            <a:extLst>
              <a:ext uri="{FF2B5EF4-FFF2-40B4-BE49-F238E27FC236}">
                <a16:creationId xmlns:a16="http://schemas.microsoft.com/office/drawing/2014/main" id="{752B8467-D37F-B766-2DC6-B698896E2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59222" y1="48167" x2="59222" y2="48167"/>
                        <a14:foregroundMark x1="66333" y1="52833" x2="66333" y2="52833"/>
                        <a14:foregroundMark x1="69444" y1="51333" x2="69444" y2="51333"/>
                        <a14:foregroundMark x1="65333" y1="45167" x2="66333" y2="65167"/>
                        <a14:foregroundMark x1="35556" y1="54333" x2="41778" y2="68167"/>
                        <a14:foregroundMark x1="35556" y1="45167" x2="35556" y2="45167"/>
                        <a14:foregroundMark x1="29444" y1="42000" x2="29444" y2="42000"/>
                        <a14:foregroundMark x1="29444" y1="35833" x2="29444" y2="35833"/>
                        <a14:foregroundMark x1="62222" y1="17500" x2="62222" y2="1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955" y="6564774"/>
            <a:ext cx="232066" cy="15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B61454F2-3D4B-8AAC-FC75-26116431D807}"/>
              </a:ext>
            </a:extLst>
          </p:cNvPr>
          <p:cNvSpPr/>
          <p:nvPr/>
        </p:nvSpPr>
        <p:spPr>
          <a:xfrm>
            <a:off x="3284855" y="6858302"/>
            <a:ext cx="850900" cy="368327"/>
          </a:xfrm>
          <a:prstGeom prst="roundRect">
            <a:avLst/>
          </a:prstGeom>
          <a:solidFill>
            <a:srgbClr val="1E29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6C4C2951-FE8E-9BD2-9882-7C39EF3A4D52}"/>
              </a:ext>
            </a:extLst>
          </p:cNvPr>
          <p:cNvSpPr/>
          <p:nvPr/>
        </p:nvSpPr>
        <p:spPr>
          <a:xfrm>
            <a:off x="2393619" y="6851970"/>
            <a:ext cx="850900" cy="368327"/>
          </a:xfrm>
          <a:prstGeom prst="roundRect">
            <a:avLst/>
          </a:prstGeom>
          <a:solidFill>
            <a:srgbClr val="1E29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97DCC964-5E92-CBB5-815C-FAAE3F77196B}"/>
              </a:ext>
            </a:extLst>
          </p:cNvPr>
          <p:cNvSpPr/>
          <p:nvPr/>
        </p:nvSpPr>
        <p:spPr>
          <a:xfrm>
            <a:off x="3284855" y="7266389"/>
            <a:ext cx="850900" cy="368327"/>
          </a:xfrm>
          <a:prstGeom prst="roundRect">
            <a:avLst/>
          </a:prstGeom>
          <a:solidFill>
            <a:srgbClr val="1E29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010A39E2-3EE5-B8FF-743F-45AAAECEE03A}"/>
              </a:ext>
            </a:extLst>
          </p:cNvPr>
          <p:cNvSpPr/>
          <p:nvPr/>
        </p:nvSpPr>
        <p:spPr>
          <a:xfrm>
            <a:off x="2393619" y="7260057"/>
            <a:ext cx="850900" cy="368327"/>
          </a:xfrm>
          <a:prstGeom prst="roundRect">
            <a:avLst/>
          </a:prstGeom>
          <a:solidFill>
            <a:srgbClr val="1E29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16BD96A-8BB3-AF7D-00DF-2518FB679502}"/>
              </a:ext>
            </a:extLst>
          </p:cNvPr>
          <p:cNvSpPr/>
          <p:nvPr/>
        </p:nvSpPr>
        <p:spPr>
          <a:xfrm>
            <a:off x="3284855" y="7712163"/>
            <a:ext cx="850900" cy="368327"/>
          </a:xfrm>
          <a:prstGeom prst="roundRect">
            <a:avLst/>
          </a:prstGeom>
          <a:solidFill>
            <a:srgbClr val="1E29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75E9027-E923-3034-8213-E0AF6FB96949}"/>
              </a:ext>
            </a:extLst>
          </p:cNvPr>
          <p:cNvSpPr/>
          <p:nvPr/>
        </p:nvSpPr>
        <p:spPr>
          <a:xfrm>
            <a:off x="2393619" y="7705831"/>
            <a:ext cx="850900" cy="368327"/>
          </a:xfrm>
          <a:prstGeom prst="roundRect">
            <a:avLst/>
          </a:prstGeom>
          <a:solidFill>
            <a:srgbClr val="1E29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52256697-2243-1E0B-ADDE-1C71DD5E3489}"/>
              </a:ext>
            </a:extLst>
          </p:cNvPr>
          <p:cNvSpPr/>
          <p:nvPr/>
        </p:nvSpPr>
        <p:spPr>
          <a:xfrm>
            <a:off x="3284855" y="8121229"/>
            <a:ext cx="850900" cy="368327"/>
          </a:xfrm>
          <a:prstGeom prst="roundRect">
            <a:avLst/>
          </a:prstGeom>
          <a:solidFill>
            <a:srgbClr val="1E29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7E55DC23-8BCD-994C-2E88-900B5EE36353}"/>
              </a:ext>
            </a:extLst>
          </p:cNvPr>
          <p:cNvSpPr/>
          <p:nvPr/>
        </p:nvSpPr>
        <p:spPr>
          <a:xfrm>
            <a:off x="2393619" y="8114897"/>
            <a:ext cx="850900" cy="368327"/>
          </a:xfrm>
          <a:prstGeom prst="roundRect">
            <a:avLst/>
          </a:prstGeom>
          <a:solidFill>
            <a:srgbClr val="1E29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B408FE90-7DE9-2903-F57A-8D985127E10E}"/>
              </a:ext>
            </a:extLst>
          </p:cNvPr>
          <p:cNvSpPr/>
          <p:nvPr/>
        </p:nvSpPr>
        <p:spPr>
          <a:xfrm>
            <a:off x="2393619" y="8501572"/>
            <a:ext cx="850900" cy="368327"/>
          </a:xfrm>
          <a:prstGeom prst="roundRect">
            <a:avLst/>
          </a:prstGeom>
          <a:solidFill>
            <a:srgbClr val="1E29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A2995ADB-3D32-03A8-49A6-275D6FC3D702}"/>
              </a:ext>
            </a:extLst>
          </p:cNvPr>
          <p:cNvSpPr/>
          <p:nvPr/>
        </p:nvSpPr>
        <p:spPr>
          <a:xfrm>
            <a:off x="5185901" y="6858000"/>
            <a:ext cx="850900" cy="368327"/>
          </a:xfrm>
          <a:prstGeom prst="roundRect">
            <a:avLst/>
          </a:prstGeom>
          <a:solidFill>
            <a:srgbClr val="1E29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2E83EFEC-E1F9-EAFF-E1B9-C2E0FBAF5AE8}"/>
              </a:ext>
            </a:extLst>
          </p:cNvPr>
          <p:cNvSpPr/>
          <p:nvPr/>
        </p:nvSpPr>
        <p:spPr>
          <a:xfrm>
            <a:off x="4183063" y="6851970"/>
            <a:ext cx="850900" cy="368327"/>
          </a:xfrm>
          <a:prstGeom prst="roundRect">
            <a:avLst/>
          </a:prstGeom>
          <a:solidFill>
            <a:srgbClr val="1E29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5A387F13-6476-BE07-EAD3-1678A293C6DB}"/>
              </a:ext>
            </a:extLst>
          </p:cNvPr>
          <p:cNvSpPr/>
          <p:nvPr/>
        </p:nvSpPr>
        <p:spPr>
          <a:xfrm>
            <a:off x="5185901" y="7285439"/>
            <a:ext cx="850900" cy="368327"/>
          </a:xfrm>
          <a:prstGeom prst="roundRect">
            <a:avLst/>
          </a:prstGeom>
          <a:solidFill>
            <a:srgbClr val="1E29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0ED35960-D40C-A163-692E-648960C695E3}"/>
              </a:ext>
            </a:extLst>
          </p:cNvPr>
          <p:cNvSpPr/>
          <p:nvPr/>
        </p:nvSpPr>
        <p:spPr>
          <a:xfrm>
            <a:off x="4270707" y="7285438"/>
            <a:ext cx="850900" cy="368327"/>
          </a:xfrm>
          <a:prstGeom prst="roundRect">
            <a:avLst/>
          </a:prstGeom>
          <a:solidFill>
            <a:srgbClr val="1E29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378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6B87772-D218-406E-A006-1F465E015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2164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19F05A1-B0B5-42A9-AA83-B4858D6E2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21640"/>
            <a:ext cx="12192000" cy="550793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89CD67C-0E0C-4591-B1A8-63C0BA50A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29570"/>
            <a:ext cx="12192000" cy="565230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2D9F4E8-A8C9-49A8-9091-B5D4DFBB34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387645"/>
            <a:ext cx="12192000" cy="315232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159EAAD-7CDD-4882-A15E-4DF41F6BCE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6825" y="-238125"/>
            <a:ext cx="5162550" cy="366712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F8E20BF-FD22-3CB5-D97F-CB46603898AA}"/>
              </a:ext>
            </a:extLst>
          </p:cNvPr>
          <p:cNvSpPr txBox="1"/>
          <p:nvPr/>
        </p:nvSpPr>
        <p:spPr>
          <a:xfrm>
            <a:off x="4014061" y="4169044"/>
            <a:ext cx="4417017" cy="523220"/>
          </a:xfrm>
          <a:prstGeom prst="rect">
            <a:avLst/>
          </a:prstGeom>
          <a:solidFill>
            <a:srgbClr val="DBEAFE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2563EB"/>
                </a:solidFill>
              </a:rPr>
              <a:t>Usinagem</a:t>
            </a:r>
            <a:endParaRPr lang="en-US" sz="2800" b="1" dirty="0">
              <a:solidFill>
                <a:srgbClr val="2563EB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BFC58D3-0922-7579-1F5D-DA760F2DF648}"/>
              </a:ext>
            </a:extLst>
          </p:cNvPr>
          <p:cNvSpPr txBox="1"/>
          <p:nvPr/>
        </p:nvSpPr>
        <p:spPr>
          <a:xfrm>
            <a:off x="6634566" y="5139116"/>
            <a:ext cx="304283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2563EB"/>
                </a:solidFill>
              </a:rPr>
              <a:t>Como realizar programação parametrizada</a:t>
            </a:r>
            <a:endParaRPr lang="en-US" sz="1400" b="1" dirty="0">
              <a:solidFill>
                <a:srgbClr val="2563EB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EA5CC9B-3FB6-BE63-DDC4-0524B9844A57}"/>
              </a:ext>
            </a:extLst>
          </p:cNvPr>
          <p:cNvSpPr txBox="1"/>
          <p:nvPr/>
        </p:nvSpPr>
        <p:spPr>
          <a:xfrm>
            <a:off x="6634566" y="6568492"/>
            <a:ext cx="3042835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2563EB"/>
                </a:solidFill>
              </a:rPr>
              <a:t>Como realizar automatizar seu processo aplicação do apalpador </a:t>
            </a:r>
            <a:r>
              <a:rPr lang="pt-BR" sz="1400" b="1" dirty="0" err="1">
                <a:solidFill>
                  <a:srgbClr val="2563EB"/>
                </a:solidFill>
              </a:rPr>
              <a:t>Renishaw</a:t>
            </a:r>
            <a:endParaRPr lang="en-US" sz="1400" b="1" dirty="0">
              <a:solidFill>
                <a:srgbClr val="2563EB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00FBC2C-CF8A-D40D-D65D-01C3F9029A05}"/>
              </a:ext>
            </a:extLst>
          </p:cNvPr>
          <p:cNvSpPr txBox="1"/>
          <p:nvPr/>
        </p:nvSpPr>
        <p:spPr>
          <a:xfrm>
            <a:off x="2722966" y="5139116"/>
            <a:ext cx="304283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2563EB"/>
                </a:solidFill>
              </a:rPr>
              <a:t>Como interpretar os códigos de pastilhas de metal duro</a:t>
            </a:r>
            <a:endParaRPr lang="en-US" sz="1400" b="1" dirty="0">
              <a:solidFill>
                <a:srgbClr val="2563EB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499EC02-B25B-3C55-8054-1887B2DD3569}"/>
              </a:ext>
            </a:extLst>
          </p:cNvPr>
          <p:cNvSpPr txBox="1"/>
          <p:nvPr/>
        </p:nvSpPr>
        <p:spPr>
          <a:xfrm>
            <a:off x="2722966" y="6568492"/>
            <a:ext cx="3042835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2563EB"/>
                </a:solidFill>
              </a:rPr>
              <a:t>Como classificar insertos de usinagem</a:t>
            </a:r>
          </a:p>
          <a:p>
            <a:endParaRPr lang="pt-BR" sz="1400" b="1" dirty="0">
              <a:solidFill>
                <a:srgbClr val="2563EB"/>
              </a:solidFill>
            </a:endParaRPr>
          </a:p>
          <a:p>
            <a:endParaRPr lang="en-US" sz="1400" b="1" dirty="0">
              <a:solidFill>
                <a:srgbClr val="2563EB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4D3729E-19FC-AC3E-B1A9-270387421A35}"/>
              </a:ext>
            </a:extLst>
          </p:cNvPr>
          <p:cNvSpPr txBox="1"/>
          <p:nvPr/>
        </p:nvSpPr>
        <p:spPr>
          <a:xfrm>
            <a:off x="2302051" y="9090355"/>
            <a:ext cx="5129263" cy="1200329"/>
          </a:xfrm>
          <a:prstGeom prst="rect">
            <a:avLst/>
          </a:prstGeom>
          <a:solidFill>
            <a:srgbClr val="1D4ED8"/>
          </a:solidFill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Assine nossa newsletter e receba conteúdos gratuitos para potencializar seus processos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210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A464797-D629-49A5-9C9E-25CF2CDA9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2483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26FCFF4-94B5-4A8E-9B71-29898CDA4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17846"/>
            <a:ext cx="12192000" cy="519490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E1E0AC4-7AC5-4AD7-9982-51B9DFDA4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712754"/>
            <a:ext cx="12192000" cy="565230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18DE976-EF9B-489D-9EEB-414D4F443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591175" y="10712754"/>
            <a:ext cx="5086350" cy="14001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3A14442-6629-4376-AE45-EA39787531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695950" y="12344400"/>
            <a:ext cx="5295900" cy="20193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3C04E13-A74E-32AE-AB3C-D3547907C8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0"/>
            <a:ext cx="1133475" cy="43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901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77028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300</Words>
  <Application>Microsoft Office PowerPoint</Application>
  <PresentationFormat>Widescreen</PresentationFormat>
  <Paragraphs>65</Paragraphs>
  <Slides>22</Slides>
  <Notes>0</Notes>
  <HiddenSlides>2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Söhne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Roberto Bassani Junior</dc:creator>
  <cp:lastModifiedBy>Roberto Bassani</cp:lastModifiedBy>
  <cp:revision>38</cp:revision>
  <dcterms:created xsi:type="dcterms:W3CDTF">2023-09-16T14:41:26Z</dcterms:created>
  <dcterms:modified xsi:type="dcterms:W3CDTF">2023-09-17T17:43:23Z</dcterms:modified>
</cp:coreProperties>
</file>